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F4F9"/>
    <a:srgbClr val="DEE7ED"/>
    <a:srgbClr val="82A3AD"/>
    <a:srgbClr val="F7903B"/>
    <a:srgbClr val="607731"/>
    <a:srgbClr val="767E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17608-055E-4B5C-81F7-3A144C5C469C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463D-4B35-4BED-9207-050CDAA2AC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8033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17608-055E-4B5C-81F7-3A144C5C469C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463D-4B35-4BED-9207-050CDAA2AC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4777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17608-055E-4B5C-81F7-3A144C5C469C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463D-4B35-4BED-9207-050CDAA2AC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6551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17608-055E-4B5C-81F7-3A144C5C469C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463D-4B35-4BED-9207-050CDAA2AC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3349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17608-055E-4B5C-81F7-3A144C5C469C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463D-4B35-4BED-9207-050CDAA2AC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2126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17608-055E-4B5C-81F7-3A144C5C469C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463D-4B35-4BED-9207-050CDAA2AC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9480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17608-055E-4B5C-81F7-3A144C5C469C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463D-4B35-4BED-9207-050CDAA2AC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130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17608-055E-4B5C-81F7-3A144C5C469C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463D-4B35-4BED-9207-050CDAA2AC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7309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17608-055E-4B5C-81F7-3A144C5C469C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463D-4B35-4BED-9207-050CDAA2AC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3400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17608-055E-4B5C-81F7-3A144C5C469C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463D-4B35-4BED-9207-050CDAA2AC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0441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17608-055E-4B5C-81F7-3A144C5C469C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463D-4B35-4BED-9207-050CDAA2AC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8476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17608-055E-4B5C-81F7-3A144C5C469C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E463D-4B35-4BED-9207-050CDAA2AC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599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microsoft.com/office/2007/relationships/hdphoto" Target="../media/hdphoto1.wdp"/><Relationship Id="rId7" Type="http://schemas.openxmlformats.org/officeDocument/2006/relationships/image" Target="../media/image8.png"/><Relationship Id="rId12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1.png"/><Relationship Id="rId5" Type="http://schemas.openxmlformats.org/officeDocument/2006/relationships/image" Target="../media/image6.png"/><Relationship Id="rId10" Type="http://schemas.microsoft.com/office/2007/relationships/hdphoto" Target="../media/hdphoto2.wdp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F4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3660120"/>
            <a:ext cx="91440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META CNJ 3</a:t>
            </a:r>
          </a:p>
          <a:p>
            <a:pPr algn="ctr"/>
            <a:endParaRPr lang="pt-BR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pt-BR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Relatório de Situação – ano 2019</a:t>
            </a:r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605"/>
          <a:stretch/>
        </p:blipFill>
        <p:spPr>
          <a:xfrm>
            <a:off x="7906963" y="6165304"/>
            <a:ext cx="1237037" cy="846737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11" t="8484" r="35044" b="51887"/>
          <a:stretch/>
        </p:blipFill>
        <p:spPr>
          <a:xfrm>
            <a:off x="2195736" y="836712"/>
            <a:ext cx="1559617" cy="1718203"/>
          </a:xfrm>
          <a:prstGeom prst="rect">
            <a:avLst/>
          </a:prstGeom>
        </p:spPr>
      </p:pic>
      <p:sp>
        <p:nvSpPr>
          <p:cNvPr id="12" name="CaixaDeTexto 11"/>
          <p:cNvSpPr txBox="1"/>
          <p:nvPr/>
        </p:nvSpPr>
        <p:spPr>
          <a:xfrm>
            <a:off x="3765778" y="1979148"/>
            <a:ext cx="23903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>
                <a:solidFill>
                  <a:srgbClr val="346084"/>
                </a:solidFill>
                <a:latin typeface="Arial" pitchFamily="34" charset="0"/>
                <a:cs typeface="Arial" pitchFamily="34" charset="0"/>
              </a:rPr>
              <a:t>2015-2020</a:t>
            </a:r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3660120"/>
            <a:ext cx="1208462" cy="684000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/>
        </p:nvPicPr>
        <p:blipFill rotWithShape="1"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475" b="27036"/>
          <a:stretch/>
        </p:blipFill>
        <p:spPr>
          <a:xfrm>
            <a:off x="3131840" y="1153811"/>
            <a:ext cx="3687579" cy="91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68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708057" y="627407"/>
            <a:ext cx="66083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6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Aumentar o indicador 'Índice de Conciliação' do Justiça em Números em 2 pontos percentuais em relação ao ano anterior</a:t>
            </a:r>
          </a:p>
        </p:txBody>
      </p:sp>
      <p:pic>
        <p:nvPicPr>
          <p:cNvPr id="32" name="Imagem 31"/>
          <p:cNvPicPr>
            <a:picLocks noChangeAspect="1"/>
          </p:cNvPicPr>
          <p:nvPr/>
        </p:nvPicPr>
        <p:blipFill rotWithShape="1"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9992" t="14286" r="64950" b="12500"/>
          <a:stretch/>
        </p:blipFill>
        <p:spPr bwMode="auto">
          <a:xfrm>
            <a:off x="4788024" y="1351942"/>
            <a:ext cx="287404" cy="396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0" name="Retângulo 29"/>
          <p:cNvSpPr/>
          <p:nvPr/>
        </p:nvSpPr>
        <p:spPr>
          <a:xfrm>
            <a:off x="5148064" y="1349887"/>
            <a:ext cx="3819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000" dirty="0">
                <a:latin typeface="Arial" pitchFamily="34" charset="0"/>
                <a:cs typeface="Arial" pitchFamily="34" charset="0"/>
              </a:rPr>
              <a:t>Vinculação Estratégica: Macrodesafio 4 – Adoção de soluções alternativas para os conflitos</a:t>
            </a:r>
          </a:p>
        </p:txBody>
      </p:sp>
      <p:sp>
        <p:nvSpPr>
          <p:cNvPr id="95" name="CaixaDeTexto 94"/>
          <p:cNvSpPr txBox="1"/>
          <p:nvPr/>
        </p:nvSpPr>
        <p:spPr>
          <a:xfrm>
            <a:off x="483920" y="1349887"/>
            <a:ext cx="38878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algn="just"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t-BR" dirty="0"/>
              <a:t>Relação entre o número de acordos obtidos em relação às sentenças homologatórias proferidas</a:t>
            </a:r>
          </a:p>
        </p:txBody>
      </p:sp>
      <p:pic>
        <p:nvPicPr>
          <p:cNvPr id="88" name="Imagem 8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>
          <a:xfrm>
            <a:off x="8177647" y="-75256"/>
            <a:ext cx="966354" cy="693143"/>
          </a:xfrm>
          <a:prstGeom prst="rect">
            <a:avLst/>
          </a:prstGeom>
        </p:spPr>
      </p:pic>
      <p:sp>
        <p:nvSpPr>
          <p:cNvPr id="85" name="Retângulo 84"/>
          <p:cNvSpPr/>
          <p:nvPr/>
        </p:nvSpPr>
        <p:spPr>
          <a:xfrm>
            <a:off x="0" y="0"/>
            <a:ext cx="9144000" cy="42782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 algn="ctr">
            <a:noFill/>
            <a:round/>
            <a:headEnd/>
            <a:tailEnd/>
          </a:ln>
        </p:spPr>
        <p:txBody>
          <a:bodyPr lIns="10800" tIns="18000" rIns="10800" bIns="18000" anchor="ctr" anchorCtr="1"/>
          <a:lstStyle/>
          <a:p>
            <a:pPr algn="ctr"/>
            <a:r>
              <a:rPr lang="pt-BR" b="1" dirty="0">
                <a:solidFill>
                  <a:schemeClr val="bg1"/>
                </a:solidFill>
              </a:rPr>
              <a:t>                                                                         RELATÓRIO DE SITUAÇÃO – ANO 2019</a:t>
            </a:r>
          </a:p>
        </p:txBody>
      </p:sp>
      <p:sp>
        <p:nvSpPr>
          <p:cNvPr id="92" name="AutoShape 4" descr="Target free ic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3" name="AutoShape 6" descr="Target free icon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98" name="Imagem 97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00" t="11991" r="15469" b="26833"/>
          <a:stretch/>
        </p:blipFill>
        <p:spPr>
          <a:xfrm>
            <a:off x="8644250" y="15287"/>
            <a:ext cx="471453" cy="397254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6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94" y="1321562"/>
            <a:ext cx="456761" cy="456761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7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7511" y="2564952"/>
            <a:ext cx="432000" cy="432000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8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6409" y="2564952"/>
            <a:ext cx="432000" cy="432000"/>
          </a:xfrm>
          <a:prstGeom prst="rect">
            <a:avLst/>
          </a:prstGeom>
        </p:spPr>
      </p:pic>
      <p:graphicFrame>
        <p:nvGraphicFramePr>
          <p:cNvPr id="35" name="Tabela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408878"/>
              </p:ext>
            </p:extLst>
          </p:nvPr>
        </p:nvGraphicFramePr>
        <p:xfrm>
          <a:off x="216472" y="3160132"/>
          <a:ext cx="8676008" cy="10770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382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817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97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200" b="1" dirty="0">
                          <a:effectLst/>
                        </a:rPr>
                        <a:t>Ano</a:t>
                      </a:r>
                      <a:endParaRPr lang="pt-BR" sz="1200" b="1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7918" marR="67918" marT="952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03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200" b="1" dirty="0">
                          <a:effectLst/>
                        </a:rPr>
                        <a:t>2015</a:t>
                      </a:r>
                      <a:endParaRPr lang="pt-BR" sz="1200" b="1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7918" marR="67918" marT="952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03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200" b="1" dirty="0">
                          <a:effectLst/>
                        </a:rPr>
                        <a:t>2016</a:t>
                      </a:r>
                      <a:endParaRPr lang="pt-BR" sz="1200" b="1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7918" marR="67918" marT="952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03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200" b="1" dirty="0">
                          <a:effectLst/>
                        </a:rPr>
                        <a:t>2017</a:t>
                      </a:r>
                      <a:endParaRPr lang="pt-BR" sz="1200" b="1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7918" marR="67918" marT="952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03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200" b="1" dirty="0">
                          <a:effectLst/>
                        </a:rPr>
                        <a:t>2018</a:t>
                      </a:r>
                      <a:endParaRPr lang="pt-BR" sz="1200" b="1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7918" marR="67918" marT="952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03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200" b="1" dirty="0">
                          <a:effectLst/>
                        </a:rPr>
                        <a:t>2019</a:t>
                      </a:r>
                      <a:endParaRPr lang="pt-BR" sz="1200" b="1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7918" marR="67918" marT="952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03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7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200" b="1" dirty="0">
                          <a:effectLst/>
                        </a:rPr>
                        <a:t>Valor da meta</a:t>
                      </a:r>
                      <a:endParaRPr lang="pt-BR" sz="1200" b="1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7918" marR="67918" marT="952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200" b="1" dirty="0">
                          <a:effectLst/>
                          <a:latin typeface="+mn-lt"/>
                          <a:ea typeface="Calibri"/>
                          <a:cs typeface="Arial" pitchFamily="34" charset="0"/>
                        </a:rPr>
                        <a:t>-</a:t>
                      </a:r>
                    </a:p>
                  </a:txBody>
                  <a:tcPr marL="68553" marR="68553" marT="952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200" b="1" dirty="0">
                          <a:effectLst/>
                          <a:latin typeface="+mn-lt"/>
                          <a:ea typeface="Calibri"/>
                          <a:cs typeface="Arial" pitchFamily="34" charset="0"/>
                        </a:rPr>
                        <a:t>-</a:t>
                      </a:r>
                    </a:p>
                  </a:txBody>
                  <a:tcPr marL="68553" marR="68553" marT="952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200" b="1" dirty="0">
                          <a:effectLst/>
                          <a:latin typeface="+mn-lt"/>
                          <a:ea typeface="Calibri"/>
                          <a:cs typeface="Arial" pitchFamily="34" charset="0"/>
                        </a:rPr>
                        <a:t>-</a:t>
                      </a:r>
                    </a:p>
                  </a:txBody>
                  <a:tcPr marL="68553" marR="68553" marT="952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200" b="1" dirty="0">
                          <a:effectLst/>
                          <a:latin typeface="+mn-lt"/>
                          <a:ea typeface="Calibri"/>
                          <a:cs typeface="Arial" pitchFamily="34" charset="0"/>
                        </a:rPr>
                        <a:t>-</a:t>
                      </a:r>
                    </a:p>
                  </a:txBody>
                  <a:tcPr marL="68553" marR="68553" marT="952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Índice de Conciliação de 2018 + 2 pts. percentuais</a:t>
                      </a:r>
                      <a:endParaRPr lang="pt-BR" sz="1200" b="1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8553" marR="68553" marT="952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7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200" b="1" dirty="0">
                          <a:effectLst/>
                        </a:rPr>
                        <a:t>Resultado apurado </a:t>
                      </a:r>
                      <a:endParaRPr lang="pt-BR" sz="1200" b="1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7918" marR="67918" marT="952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53" marR="68553" marT="9521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53" marR="68553" marT="9521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53" marR="68553" marT="9521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200" dirty="0">
                          <a:effectLst/>
                        </a:rPr>
                        <a:t>19,2%</a:t>
                      </a:r>
                      <a:endParaRPr lang="pt-B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53" marR="68553" marT="9521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17,4% (valor estimado pelo TJMG -  ainda não divulgado pelo CNJ)</a:t>
                      </a:r>
                    </a:p>
                  </a:txBody>
                  <a:tcPr marL="68553" marR="68553" marT="9521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7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200" b="1" dirty="0">
                          <a:effectLst/>
                        </a:rPr>
                        <a:t>Cumprimento da Meta</a:t>
                      </a:r>
                      <a:endParaRPr lang="pt-BR" sz="1200" b="1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7918" marR="67918" marT="952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53" marR="68553" marT="9521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53" marR="68553" marT="9521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53" marR="68553" marT="9521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53" marR="68553" marT="9521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72,95%</a:t>
                      </a: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53" marR="68553" marT="9521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tângulo 4"/>
          <p:cNvSpPr/>
          <p:nvPr/>
        </p:nvSpPr>
        <p:spPr>
          <a:xfrm>
            <a:off x="611560" y="476672"/>
            <a:ext cx="1128515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pt-BR" sz="2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META </a:t>
            </a:r>
          </a:p>
          <a:p>
            <a:r>
              <a:rPr lang="pt-BR" sz="2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CNJ 3</a:t>
            </a:r>
            <a:endParaRPr lang="pt-BR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3057587" y="2473732"/>
            <a:ext cx="26282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400" b="1" dirty="0">
                <a:latin typeface="Arial" pitchFamily="34" charset="0"/>
                <a:cs typeface="Arial" pitchFamily="34" charset="0"/>
              </a:rPr>
              <a:t>Juizado Especial – JESP, Turma Recursal - TR </a:t>
            </a:r>
          </a:p>
        </p:txBody>
      </p:sp>
      <p:sp>
        <p:nvSpPr>
          <p:cNvPr id="7" name="Retângulo 6"/>
          <p:cNvSpPr/>
          <p:nvPr/>
        </p:nvSpPr>
        <p:spPr>
          <a:xfrm>
            <a:off x="120858" y="2689175"/>
            <a:ext cx="226665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400" b="1" dirty="0">
                <a:latin typeface="Arial" pitchFamily="34" charset="0"/>
                <a:cs typeface="Arial" pitchFamily="34" charset="0"/>
              </a:rPr>
              <a:t>1º grau - Justiça Comum</a:t>
            </a:r>
          </a:p>
        </p:txBody>
      </p:sp>
      <p:sp>
        <p:nvSpPr>
          <p:cNvPr id="8" name="Retângulo 7"/>
          <p:cNvSpPr/>
          <p:nvPr/>
        </p:nvSpPr>
        <p:spPr>
          <a:xfrm>
            <a:off x="6369925" y="2670011"/>
            <a:ext cx="78739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400" b="1" dirty="0">
                <a:latin typeface="Arial" pitchFamily="34" charset="0"/>
                <a:cs typeface="Arial" pitchFamily="34" charset="0"/>
              </a:rPr>
              <a:t>2º grau</a:t>
            </a:r>
          </a:p>
        </p:txBody>
      </p:sp>
      <p:pic>
        <p:nvPicPr>
          <p:cNvPr id="29" name="Imagem 2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>
          <a:xfrm>
            <a:off x="20823" y="-144463"/>
            <a:ext cx="1076112" cy="771870"/>
          </a:xfrm>
          <a:prstGeom prst="rect">
            <a:avLst/>
          </a:prstGeom>
        </p:spPr>
      </p:pic>
      <p:cxnSp>
        <p:nvCxnSpPr>
          <p:cNvPr id="31" name="Conector reto 30"/>
          <p:cNvCxnSpPr/>
          <p:nvPr/>
        </p:nvCxnSpPr>
        <p:spPr>
          <a:xfrm>
            <a:off x="216472" y="4744308"/>
            <a:ext cx="8604000" cy="503"/>
          </a:xfrm>
          <a:prstGeom prst="line">
            <a:avLst/>
          </a:prstGeom>
          <a:solidFill>
            <a:srgbClr val="DEE7ED"/>
          </a:solidFill>
          <a:ln w="9525">
            <a:solidFill>
              <a:schemeClr val="tx1">
                <a:lumMod val="50000"/>
                <a:lumOff val="50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3" name="CaixaDeTexto 32"/>
          <p:cNvSpPr txBox="1"/>
          <p:nvPr/>
        </p:nvSpPr>
        <p:spPr>
          <a:xfrm>
            <a:off x="703215" y="5133948"/>
            <a:ext cx="2412602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200" b="1" dirty="0">
                <a:latin typeface="Arial" pitchFamily="34" charset="0"/>
                <a:cs typeface="Arial" pitchFamily="34" charset="0"/>
              </a:rPr>
              <a:t>INICIATIVAS RELACIONADAS</a:t>
            </a:r>
          </a:p>
        </p:txBody>
      </p:sp>
      <p:grpSp>
        <p:nvGrpSpPr>
          <p:cNvPr id="34" name="Grupo 33"/>
          <p:cNvGrpSpPr>
            <a:grpSpLocks noChangeAspect="1"/>
          </p:cNvGrpSpPr>
          <p:nvPr/>
        </p:nvGrpSpPr>
        <p:grpSpPr>
          <a:xfrm>
            <a:off x="109660" y="4924388"/>
            <a:ext cx="503612" cy="540000"/>
            <a:chOff x="0" y="0"/>
            <a:chExt cx="845849" cy="905637"/>
          </a:xfrm>
        </p:grpSpPr>
        <p:pic>
          <p:nvPicPr>
            <p:cNvPr id="36" name="Picture 4" descr="https://img.freepik.com/icones-gratis/homem-correndo_318-1564.jpg?size=338&amp;ext=jpg"/>
            <p:cNvPicPr>
              <a:picLocks noChangeAspect="1" noChangeArrowheads="1"/>
            </p:cNvPicPr>
            <p:nvPr/>
          </p:nvPicPr>
          <p:blipFill>
            <a:blip r:embed="rId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backgroundRemoval t="0" b="89941" l="3254" r="89941">
                          <a14:foregroundMark x1="65089" y1="20710" x2="65089" y2="20710"/>
                          <a14:foregroundMark x1="55030" y1="34320" x2="55030" y2="3432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763526" cy="7635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7" name="Picture 8" descr="Resultado de imagem para SETA ÍCONE"/>
            <p:cNvPicPr>
              <a:picLocks noChangeAspect="1" noChangeArrowheads="1"/>
            </p:cNvPicPr>
            <p:nvPr/>
          </p:nvPicPr>
          <p:blipFill>
            <a:blip r:embed="rId11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550" y="472643"/>
              <a:ext cx="570299" cy="4329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8" name="Retângulo 37"/>
          <p:cNvSpPr/>
          <p:nvPr/>
        </p:nvSpPr>
        <p:spPr>
          <a:xfrm>
            <a:off x="101511" y="5608404"/>
            <a:ext cx="4572000" cy="5254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000" b="1" dirty="0">
                <a:latin typeface="Arial" pitchFamily="34" charset="0"/>
                <a:cs typeface="Arial" pitchFamily="34" charset="0"/>
              </a:rPr>
              <a:t>IE 07. Mutirões de conciliação</a:t>
            </a:r>
          </a:p>
          <a:p>
            <a:pPr algn="just">
              <a:lnSpc>
                <a:spcPct val="150000"/>
              </a:lnSpc>
            </a:pPr>
            <a:r>
              <a:rPr lang="pt-BR" sz="1000" b="1" dirty="0">
                <a:latin typeface="Arial" pitchFamily="34" charset="0"/>
                <a:cs typeface="Arial" pitchFamily="34" charset="0"/>
              </a:rPr>
              <a:t>IE 10. Projetos de Apoio à Celeridade </a:t>
            </a:r>
          </a:p>
        </p:txBody>
      </p:sp>
      <p:sp>
        <p:nvSpPr>
          <p:cNvPr id="39" name="Retângulo 38"/>
          <p:cNvSpPr/>
          <p:nvPr/>
        </p:nvSpPr>
        <p:spPr>
          <a:xfrm>
            <a:off x="4371697" y="5608404"/>
            <a:ext cx="4572000" cy="294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000" b="1" dirty="0">
                <a:latin typeface="Arial" pitchFamily="34" charset="0"/>
                <a:cs typeface="Arial" pitchFamily="34" charset="0"/>
              </a:rPr>
              <a:t>IE 12. Portfólio de projetos e ações da Justiça Especial  </a:t>
            </a:r>
          </a:p>
        </p:txBody>
      </p:sp>
      <p:cxnSp>
        <p:nvCxnSpPr>
          <p:cNvPr id="40" name="Conector reto 39"/>
          <p:cNvCxnSpPr/>
          <p:nvPr/>
        </p:nvCxnSpPr>
        <p:spPr>
          <a:xfrm>
            <a:off x="35496" y="1988840"/>
            <a:ext cx="6840000" cy="50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Conector reto 40"/>
          <p:cNvCxnSpPr/>
          <p:nvPr/>
        </p:nvCxnSpPr>
        <p:spPr>
          <a:xfrm>
            <a:off x="2124488" y="2025694"/>
            <a:ext cx="6840000" cy="50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2" name="Imagem 41"/>
          <p:cNvPicPr>
            <a:picLocks noChangeAspect="1"/>
          </p:cNvPicPr>
          <p:nvPr/>
        </p:nvPicPr>
        <p:blipFill>
          <a:blip r:embed="rId1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877" y="2560066"/>
            <a:ext cx="540000" cy="43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6834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795</TotalTime>
  <Words>162</Words>
  <Application>Microsoft Office PowerPoint</Application>
  <PresentationFormat>Apresentação na tela (4:3)</PresentationFormat>
  <Paragraphs>41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do Office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Camilla Rafaela Alves Maia</dc:creator>
  <cp:lastModifiedBy>Dalila Saurine</cp:lastModifiedBy>
  <cp:revision>102</cp:revision>
  <dcterms:created xsi:type="dcterms:W3CDTF">2020-01-13T14:14:16Z</dcterms:created>
  <dcterms:modified xsi:type="dcterms:W3CDTF">2020-09-09T21:35:43Z</dcterms:modified>
</cp:coreProperties>
</file>