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58" r:id="rId5"/>
    <p:sldId id="259" r:id="rId6"/>
    <p:sldId id="276" r:id="rId7"/>
    <p:sldId id="277" r:id="rId8"/>
    <p:sldId id="278" r:id="rId9"/>
    <p:sldId id="280" r:id="rId10"/>
    <p:sldId id="262" r:id="rId11"/>
    <p:sldId id="267" r:id="rId12"/>
    <p:sldId id="284" r:id="rId13"/>
    <p:sldId id="263" r:id="rId14"/>
    <p:sldId id="272" r:id="rId15"/>
    <p:sldId id="273" r:id="rId16"/>
    <p:sldId id="274" r:id="rId17"/>
    <p:sldId id="281" r:id="rId18"/>
    <p:sldId id="287" r:id="rId19"/>
    <p:sldId id="285" r:id="rId20"/>
    <p:sldId id="283" r:id="rId21"/>
    <p:sldId id="265" r:id="rId22"/>
    <p:sldId id="282" r:id="rId23"/>
    <p:sldId id="293" r:id="rId24"/>
    <p:sldId id="266" r:id="rId25"/>
    <p:sldId id="286" r:id="rId26"/>
    <p:sldId id="289" r:id="rId27"/>
    <p:sldId id="290" r:id="rId28"/>
    <p:sldId id="279" r:id="rId29"/>
    <p:sldId id="292" r:id="rId3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4" autoAdjust="0"/>
    <p:restoredTop sz="94660"/>
  </p:normalViewPr>
  <p:slideViewPr>
    <p:cSldViewPr snapToGrid="0">
      <p:cViewPr varScale="1">
        <p:scale>
          <a:sx n="76" d="100"/>
          <a:sy n="76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7478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92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393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9462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25333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3930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6826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739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32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460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536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79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022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55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375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393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06EB7-809F-4D18-93CD-C115BB6858E9}" type="datetimeFigureOut">
              <a:rPr lang="pt-BR" smtClean="0"/>
              <a:t>29/06/2017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300F06-E9FC-4759-B38D-F14F741F4CF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63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01530" y="1712935"/>
            <a:ext cx="8915399" cy="2262781"/>
          </a:xfrm>
        </p:spPr>
        <p:txBody>
          <a:bodyPr>
            <a:noAutofit/>
          </a:bodyPr>
          <a:lstStyle/>
          <a:p>
            <a:r>
              <a:rPr lang="pt-BR" dirty="0" smtClean="0"/>
              <a:t>Regularização Fundiária Urbana (REURB) e </a:t>
            </a:r>
            <a:br>
              <a:rPr lang="pt-BR" dirty="0" smtClean="0"/>
            </a:br>
            <a:r>
              <a:rPr lang="pt-BR" dirty="0" smtClean="0"/>
              <a:t>Usucapião Extrajudicial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30257" y="4960308"/>
            <a:ext cx="8886672" cy="1331662"/>
          </a:xfrm>
        </p:spPr>
        <p:txBody>
          <a:bodyPr>
            <a:noAutofit/>
          </a:bodyPr>
          <a:lstStyle/>
          <a:p>
            <a:r>
              <a:rPr lang="pt-BR" sz="2400" b="1" dirty="0" smtClean="0"/>
              <a:t>José Celso Ribeiro Vilela de Oliveira</a:t>
            </a:r>
          </a:p>
          <a:p>
            <a:r>
              <a:rPr lang="pt-BR" sz="2400" dirty="0" smtClean="0"/>
              <a:t>Registrador de Imóveis em Itabira-MG</a:t>
            </a:r>
          </a:p>
          <a:p>
            <a:r>
              <a:rPr lang="pt-BR" sz="2400" dirty="0" smtClean="0"/>
              <a:t>Diretor de Regularização Fundiária – CORI-MG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036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Auto de Demarcação Urbanística (Nível 1):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905001"/>
            <a:ext cx="9197780" cy="4821476"/>
          </a:xfrm>
        </p:spPr>
        <p:txBody>
          <a:bodyPr>
            <a:normAutofit/>
          </a:bodyPr>
          <a:lstStyle/>
          <a:p>
            <a:pPr algn="just"/>
            <a:r>
              <a:rPr lang="pt-BR" sz="2000" b="1" dirty="0"/>
              <a:t>A.D.U. </a:t>
            </a:r>
            <a:r>
              <a:rPr lang="pt-BR" sz="2000" dirty="0"/>
              <a:t>é um procedimento administrativo municipal que tem as finalidades de</a:t>
            </a:r>
            <a:r>
              <a:rPr lang="pt-BR" sz="2000" i="1" dirty="0"/>
              <a:t> </a:t>
            </a:r>
            <a:r>
              <a:rPr lang="pt-BR" sz="2000" dirty="0"/>
              <a:t>identificar ocupações irregulares, delimitar perímetro da área a ser regularizada, identificar ocupantes, identificar eventuais titulares (públicos ou privados) e notificá-los do procedimento de regularização em curso.</a:t>
            </a:r>
          </a:p>
          <a:p>
            <a:pPr marL="0" indent="0">
              <a:buNone/>
            </a:pPr>
            <a:endParaRPr lang="pt-BR" sz="2000" dirty="0" smtClean="0"/>
          </a:p>
          <a:p>
            <a:pPr algn="just"/>
            <a:r>
              <a:rPr lang="pt-BR" sz="2000" b="1" dirty="0" smtClean="0"/>
              <a:t>Importância do A.D.U para a regularidade registral: </a:t>
            </a:r>
            <a:r>
              <a:rPr lang="pt-BR" sz="2000" dirty="0" smtClean="0"/>
              <a:t>permite a conformação objetiva entre a área a ser regularizada e a área descrita em uma matrícula, inclusive com possibilidade de abertura de matrícula para área sem lastro registral identificado. </a:t>
            </a:r>
          </a:p>
          <a:p>
            <a:pPr algn="just"/>
            <a:r>
              <a:rPr lang="pt-BR" sz="2000" b="1" dirty="0" smtClean="0"/>
              <a:t>Na MP 759, A.D.U</a:t>
            </a:r>
            <a:r>
              <a:rPr lang="pt-BR" sz="2000" b="1" dirty="0"/>
              <a:t>. </a:t>
            </a:r>
            <a:r>
              <a:rPr lang="pt-BR" sz="2000" dirty="0"/>
              <a:t>é mantido, </a:t>
            </a:r>
            <a:r>
              <a:rPr lang="pt-BR" sz="2000" dirty="0" smtClean="0"/>
              <a:t>e agora é estendido </a:t>
            </a:r>
            <a:r>
              <a:rPr lang="pt-BR" sz="2000" dirty="0"/>
              <a:t>também à</a:t>
            </a:r>
            <a:r>
              <a:rPr lang="pt-BR" sz="2000" b="1" dirty="0"/>
              <a:t> REURB-E </a:t>
            </a:r>
            <a:r>
              <a:rPr lang="pt-BR" sz="2000" dirty="0"/>
              <a:t>(média e alta rendas). </a:t>
            </a:r>
            <a:r>
              <a:rPr lang="pt-BR" sz="2000" b="1" dirty="0"/>
              <a:t>Medida muito bem-vinda!</a:t>
            </a:r>
          </a:p>
          <a:p>
            <a:pPr algn="just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927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Auto de Demarcação Urbanística (Nível 1):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 fontScale="92500" lnSpcReduction="20000"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pt-BR" sz="2400" dirty="0" smtClean="0"/>
              <a:t>Notificação pessoal ou por via postal, com A.R. devendo conter advertência de que </a:t>
            </a:r>
            <a:r>
              <a:rPr lang="pt-BR" sz="2400" i="1" dirty="0" smtClean="0"/>
              <a:t>“</a:t>
            </a:r>
            <a:r>
              <a:rPr lang="pt-BR" sz="2400" i="1" u="sng" dirty="0" smtClean="0"/>
              <a:t>ausência de impugnação implica perda de eventual direito que o notificado </a:t>
            </a:r>
            <a:r>
              <a:rPr lang="pt-BR" sz="2400" i="1" u="sng" dirty="0" err="1" smtClean="0"/>
              <a:t>titularize</a:t>
            </a:r>
            <a:r>
              <a:rPr lang="pt-BR" sz="2400" i="1" u="sng" dirty="0" smtClean="0"/>
              <a:t> sobre o imóvel objeto da </a:t>
            </a:r>
            <a:r>
              <a:rPr lang="pt-BR" sz="2400" i="1" u="sng" dirty="0" err="1" smtClean="0"/>
              <a:t>Reurb</a:t>
            </a:r>
            <a:r>
              <a:rPr lang="pt-BR" sz="2400" i="1" dirty="0" smtClean="0"/>
              <a:t>”</a:t>
            </a:r>
            <a:r>
              <a:rPr lang="pt-BR" sz="2400" dirty="0" smtClean="0"/>
              <a:t> (art. 20, §6º).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sz="2400" b="1" u="sng" dirty="0" smtClean="0"/>
              <a:t>Observação:</a:t>
            </a:r>
            <a:r>
              <a:rPr lang="pt-BR" sz="2400" b="1" dirty="0" smtClean="0"/>
              <a:t> Necessidade de orientação, pelas </a:t>
            </a:r>
            <a:r>
              <a:rPr lang="pt-BR" sz="2400" b="1" dirty="0" err="1" smtClean="0"/>
              <a:t>CGJs</a:t>
            </a:r>
            <a:r>
              <a:rPr lang="pt-BR" sz="2400" b="1" dirty="0" smtClean="0"/>
              <a:t>, quanto a: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pt-BR" sz="2200" b="1" u="sng" dirty="0"/>
              <a:t> </a:t>
            </a:r>
            <a:r>
              <a:rPr lang="pt-BR" sz="2200" b="1" u="sng" dirty="0" smtClean="0"/>
              <a:t>Verificação, pelos registradores, das notificações realizadas pelos Municípios (exame puramente formal?)</a:t>
            </a:r>
            <a:r>
              <a:rPr lang="pt-BR" sz="2200" dirty="0" smtClean="0"/>
              <a:t>;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pt-BR" sz="2200" b="1" u="sng" dirty="0" smtClean="0"/>
              <a:t>Aproveitamento de notificações já feitas na fase inicial da regularização para fases finais </a:t>
            </a:r>
            <a:r>
              <a:rPr lang="pt-BR" sz="2200" b="1" u="sng" dirty="0" err="1" smtClean="0"/>
              <a:t>titulatórias</a:t>
            </a:r>
            <a:r>
              <a:rPr lang="pt-BR" sz="2200" b="1" u="sng" dirty="0"/>
              <a:t>.</a:t>
            </a:r>
            <a:r>
              <a:rPr lang="pt-BR" sz="2200" dirty="0" smtClean="0"/>
              <a:t>  </a:t>
            </a:r>
            <a:r>
              <a:rPr lang="pt-BR" sz="2200" dirty="0" err="1" smtClean="0"/>
              <a:t>Ex</a:t>
            </a:r>
            <a:r>
              <a:rPr lang="pt-BR" sz="2200" dirty="0" smtClean="0"/>
              <a:t>: legitimação fundiária e usucapião extrajudicial.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pt-BR" sz="1900" dirty="0" smtClean="0"/>
              <a:t>Como notificações </a:t>
            </a:r>
            <a:r>
              <a:rPr lang="pt-BR" sz="1900" dirty="0"/>
              <a:t>podem ser feitas pelo CRI, a requerimento do </a:t>
            </a:r>
            <a:r>
              <a:rPr lang="pt-BR" sz="1900" dirty="0" smtClean="0"/>
              <a:t>Município, o ideal é que </a:t>
            </a:r>
            <a:r>
              <a:rPr lang="pt-BR" sz="1900" dirty="0" err="1" smtClean="0"/>
              <a:t>CGJs</a:t>
            </a:r>
            <a:r>
              <a:rPr lang="pt-BR" sz="1900" dirty="0" smtClean="0"/>
              <a:t> estimulem celebração de Termos de Cooperação Técnica (</a:t>
            </a:r>
            <a:r>
              <a:rPr lang="pt-BR" sz="1900" dirty="0" err="1" smtClean="0"/>
              <a:t>TCTs</a:t>
            </a:r>
            <a:r>
              <a:rPr lang="pt-BR" sz="1900" dirty="0" smtClean="0"/>
              <a:t>) entre Municípios e </a:t>
            </a:r>
            <a:r>
              <a:rPr lang="pt-BR" sz="1900" dirty="0" err="1" smtClean="0"/>
              <a:t>CRIs</a:t>
            </a:r>
            <a:r>
              <a:rPr lang="pt-BR" sz="1900" dirty="0" smtClean="0"/>
              <a:t>, normatizando-os.</a:t>
            </a:r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143419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Certidão de Regularização Fundiária – CRF (Níveis 1 e 2):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/>
          <a:lstStyle/>
          <a:p>
            <a:pPr marL="400050" lvl="1" indent="0" algn="just">
              <a:buNone/>
            </a:pPr>
            <a:r>
              <a:rPr lang="pt-BR" sz="2000" i="1" dirty="0" smtClean="0"/>
              <a:t>“Art. </a:t>
            </a:r>
            <a:r>
              <a:rPr lang="pt-BR" sz="2000" i="1" dirty="0"/>
              <a:t>11. Para fins desta Lei, consideram-se</a:t>
            </a:r>
            <a:r>
              <a:rPr lang="pt-BR" sz="2000" i="1" dirty="0" smtClean="0"/>
              <a:t>: </a:t>
            </a:r>
          </a:p>
          <a:p>
            <a:pPr marL="400050" lvl="1" indent="0" algn="just">
              <a:buNone/>
            </a:pPr>
            <a:r>
              <a:rPr lang="pt-BR" sz="2000" i="1" dirty="0" smtClean="0"/>
              <a:t>(...)</a:t>
            </a:r>
          </a:p>
          <a:p>
            <a:pPr marL="400050" lvl="1" indent="0" algn="just">
              <a:buNone/>
            </a:pPr>
            <a:r>
              <a:rPr lang="pt-BR" sz="2000" i="1" dirty="0" smtClean="0"/>
              <a:t>V </a:t>
            </a:r>
            <a:r>
              <a:rPr lang="pt-BR" sz="2000" i="1" dirty="0"/>
              <a:t>- </a:t>
            </a:r>
            <a:r>
              <a:rPr lang="pt-BR" sz="2000" b="1" i="1" u="sng" dirty="0"/>
              <a:t>Certidão de Regularização Fundiária – CRF</a:t>
            </a:r>
            <a:r>
              <a:rPr lang="pt-BR" sz="2000" i="1" dirty="0"/>
              <a:t>: </a:t>
            </a:r>
            <a:r>
              <a:rPr lang="pt-BR" sz="2000" b="1" i="1" u="sng" dirty="0"/>
              <a:t>documento expedido pelo </a:t>
            </a:r>
            <a:r>
              <a:rPr lang="pt-BR" sz="2000" b="1" i="1" u="sng" dirty="0" smtClean="0"/>
              <a:t>Município</a:t>
            </a:r>
            <a:r>
              <a:rPr lang="pt-BR" sz="2000" i="1" dirty="0" smtClean="0"/>
              <a:t> </a:t>
            </a:r>
            <a:r>
              <a:rPr lang="pt-BR" sz="2000" i="1" dirty="0"/>
              <a:t>ao final do procedimento da </a:t>
            </a:r>
            <a:r>
              <a:rPr lang="pt-BR" sz="2000" i="1" dirty="0" err="1"/>
              <a:t>Reurb</a:t>
            </a:r>
            <a:r>
              <a:rPr lang="pt-BR" sz="2000" i="1" dirty="0"/>
              <a:t>, </a:t>
            </a:r>
            <a:r>
              <a:rPr lang="pt-BR" sz="2000" b="1" i="1" u="sng" dirty="0"/>
              <a:t>constituído do projeto de regularização fundiária aprovado</a:t>
            </a:r>
            <a:r>
              <a:rPr lang="pt-BR" sz="2000" i="1" dirty="0"/>
              <a:t>, do termo de compromisso relativo a sua execução e, no caso da Legitimação Fundiária e da Legitimação de Posse, da </a:t>
            </a:r>
            <a:r>
              <a:rPr lang="pt-BR" sz="2000" b="1" i="1" u="sng" dirty="0"/>
              <a:t>listagem dos ocupantes do núcleo urbano informal regularizado, da devida qualificação destes e dos direitos reais que lhes foram </a:t>
            </a:r>
            <a:r>
              <a:rPr lang="pt-BR" sz="2000" b="1" i="1" u="sng" dirty="0" smtClean="0"/>
              <a:t>conferidos</a:t>
            </a:r>
            <a:r>
              <a:rPr lang="pt-BR" sz="2000" i="1" dirty="0" smtClean="0"/>
              <a:t>”.</a:t>
            </a:r>
          </a:p>
          <a:p>
            <a:pPr lvl="1" algn="just"/>
            <a:endParaRPr lang="pt-BR" i="1" dirty="0"/>
          </a:p>
          <a:p>
            <a:pPr algn="just"/>
            <a:r>
              <a:rPr lang="pt-BR" dirty="0" smtClean="0"/>
              <a:t>Simplificação documental, pela ausência de individualização de título translativo ou atributivo de direitos (planilha geral).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8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2055" y="624110"/>
            <a:ext cx="9312557" cy="12808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Dispensa de procedimentos da Lei 8.666/93 para alienação de imóveis públicos (Nível 2):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605403"/>
          </a:xfrm>
        </p:spPr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pt-BR" sz="2200" i="1" dirty="0" smtClean="0"/>
              <a:t>“Art</a:t>
            </a:r>
            <a:r>
              <a:rPr lang="pt-BR" sz="2200" i="1" dirty="0"/>
              <a:t>. 98. Fica facultado aos Estados, Municípios e ao Distrito Federal utilizarem a prerrogativa de venda direta aos ocupantes de suas áreas públicas objeto de </a:t>
            </a:r>
            <a:r>
              <a:rPr lang="pt-BR" sz="2200" b="1" i="1" dirty="0" smtClean="0"/>
              <a:t>REURB-E</a:t>
            </a:r>
            <a:r>
              <a:rPr lang="pt-BR" sz="2200" i="1" dirty="0" smtClean="0"/>
              <a:t>, </a:t>
            </a:r>
            <a:r>
              <a:rPr lang="pt-BR" sz="2200" b="1" i="1" u="sng" dirty="0"/>
              <a:t>dispensados os procedimentos exigidos pela Lei 8.666, de 1993, e desde que os imóveis se encontrem ocupados até 22 de dezembro de 2016</a:t>
            </a:r>
            <a:r>
              <a:rPr lang="pt-BR" sz="2200" i="1" dirty="0"/>
              <a:t>, devendo regulamentar o processo em legislação própria nos moldes do disposto no art. 84</a:t>
            </a:r>
            <a:r>
              <a:rPr lang="pt-BR" sz="2200" i="1" dirty="0" smtClean="0"/>
              <a:t>.”</a:t>
            </a:r>
          </a:p>
          <a:p>
            <a:pPr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sz="2400" dirty="0" smtClean="0"/>
              <a:t>Antes a DISPENSA era apenas para </a:t>
            </a:r>
            <a:r>
              <a:rPr lang="pt-BR" sz="2400" b="1" dirty="0" smtClean="0"/>
              <a:t>REURB-S </a:t>
            </a:r>
            <a:r>
              <a:rPr lang="pt-BR" sz="2400" dirty="0" smtClean="0"/>
              <a:t>(art. 17, I, </a:t>
            </a:r>
            <a:r>
              <a:rPr lang="pt-BR" sz="2400" i="1" dirty="0" smtClean="0"/>
              <a:t>f, </a:t>
            </a:r>
            <a:r>
              <a:rPr lang="pt-BR" sz="2400" dirty="0" smtClean="0"/>
              <a:t>da Lei 8.666).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pt-BR" dirty="0"/>
          </a:p>
          <a:p>
            <a:pPr lvl="1">
              <a:buFont typeface="Arial" panose="020B0604020202020204" pitchFamily="34" charset="0"/>
              <a:buChar char="•"/>
            </a:pPr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789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35" y="624110"/>
            <a:ext cx="9563078" cy="12808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Titulação por “Legitimação Fundiária” (Nível 2):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41534" y="2133599"/>
            <a:ext cx="9807880" cy="463045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sz="2400" b="1" dirty="0" smtClean="0"/>
              <a:t>Cria-se nova modalidade </a:t>
            </a:r>
            <a:r>
              <a:rPr lang="pt-BR" sz="2400" b="1" dirty="0" err="1" smtClean="0"/>
              <a:t>titulatória</a:t>
            </a:r>
            <a:r>
              <a:rPr lang="pt-BR" sz="2400" dirty="0" smtClean="0"/>
              <a:t>:</a:t>
            </a:r>
          </a:p>
          <a:p>
            <a:endParaRPr lang="pt-BR" dirty="0"/>
          </a:p>
          <a:p>
            <a:pPr marL="400050" lvl="1" indent="0" algn="just">
              <a:buNone/>
            </a:pPr>
            <a:r>
              <a:rPr lang="pt-BR" sz="2200" i="1" dirty="0" smtClean="0"/>
              <a:t>“Art</a:t>
            </a:r>
            <a:r>
              <a:rPr lang="pt-BR" sz="2200" i="1" dirty="0"/>
              <a:t>. 23. A </a:t>
            </a:r>
            <a:r>
              <a:rPr lang="pt-BR" sz="2200" b="1" i="1" u="sng" dirty="0"/>
              <a:t>legitimação fundiária</a:t>
            </a:r>
            <a:r>
              <a:rPr lang="pt-BR" sz="2200" i="1" u="sng" dirty="0"/>
              <a:t> </a:t>
            </a:r>
            <a:r>
              <a:rPr lang="pt-BR" sz="2200" i="1" dirty="0"/>
              <a:t>constitui </a:t>
            </a:r>
            <a:r>
              <a:rPr lang="pt-BR" sz="2200" b="1" i="1" u="sng" dirty="0"/>
              <a:t>forma </a:t>
            </a:r>
            <a:r>
              <a:rPr lang="pt-BR" sz="2200" b="1" i="1" u="sng" dirty="0" smtClean="0"/>
              <a:t>originária*</a:t>
            </a:r>
            <a:r>
              <a:rPr lang="pt-BR" sz="2200" b="1" i="1" dirty="0" smtClean="0"/>
              <a:t> </a:t>
            </a:r>
            <a:r>
              <a:rPr lang="pt-BR" sz="2200" i="1" dirty="0" smtClean="0"/>
              <a:t>de </a:t>
            </a:r>
            <a:r>
              <a:rPr lang="pt-BR" sz="2200" i="1" dirty="0"/>
              <a:t>aquisição do direito real de propriedade, conferido </a:t>
            </a:r>
            <a:r>
              <a:rPr lang="pt-BR" sz="2200" b="1" i="1" u="sng" dirty="0"/>
              <a:t>por ato do Poder Público</a:t>
            </a:r>
            <a:r>
              <a:rPr lang="pt-BR" sz="2200" i="1" dirty="0"/>
              <a:t>, exclusivamente </a:t>
            </a:r>
            <a:r>
              <a:rPr lang="pt-BR" sz="2200" b="1" i="1" u="sng" dirty="0"/>
              <a:t>no âmbito da </a:t>
            </a:r>
            <a:r>
              <a:rPr lang="pt-BR" sz="2200" b="1" i="1" u="sng" dirty="0" err="1"/>
              <a:t>Reurb</a:t>
            </a:r>
            <a:r>
              <a:rPr lang="pt-BR" sz="2200" i="1" dirty="0"/>
              <a:t>, àquele que detiver em </a:t>
            </a:r>
            <a:r>
              <a:rPr lang="pt-BR" sz="2200" b="1" i="1" u="sng" dirty="0"/>
              <a:t>área pública</a:t>
            </a:r>
            <a:r>
              <a:rPr lang="pt-BR" sz="2200" i="1" dirty="0"/>
              <a:t> </a:t>
            </a:r>
            <a:r>
              <a:rPr lang="pt-BR" sz="2200" b="1" i="1" u="sng" dirty="0"/>
              <a:t>ou</a:t>
            </a:r>
            <a:r>
              <a:rPr lang="pt-BR" sz="2200" i="1" dirty="0"/>
              <a:t> possuir em </a:t>
            </a:r>
            <a:r>
              <a:rPr lang="pt-BR" sz="2200" b="1" i="1" u="sng" dirty="0"/>
              <a:t>área privada</a:t>
            </a:r>
            <a:r>
              <a:rPr lang="pt-BR" sz="2200" i="1" dirty="0"/>
              <a:t>, como sua, unidade imobiliária com destinação urbana, integrante de núcleo urbano informal consolidado </a:t>
            </a:r>
            <a:r>
              <a:rPr lang="pt-BR" sz="2200" b="1" i="1" u="sng" dirty="0"/>
              <a:t>existente em 22 de dezembro de </a:t>
            </a:r>
            <a:r>
              <a:rPr lang="pt-BR" sz="2200" b="1" i="1" u="sng" dirty="0" smtClean="0"/>
              <a:t>2016</a:t>
            </a:r>
            <a:r>
              <a:rPr lang="pt-BR" sz="2200" i="1" dirty="0" smtClean="0"/>
              <a:t>”.</a:t>
            </a:r>
          </a:p>
          <a:p>
            <a:pPr marL="400050" lvl="1" indent="0" algn="just">
              <a:buNone/>
            </a:pPr>
            <a:endParaRPr lang="pt-BR" sz="2200" i="1" dirty="0"/>
          </a:p>
          <a:p>
            <a:pPr lvl="1" indent="-342900" algn="just"/>
            <a:r>
              <a:rPr lang="pt-BR" sz="2200" dirty="0" smtClean="0"/>
              <a:t>Sendo aquisição originária, exclui ônus e gravames existentes na matrícula, exceto os que eventualmente digam respeito ao próprio beneficiário.</a:t>
            </a:r>
          </a:p>
        </p:txBody>
      </p:sp>
    </p:spTree>
    <p:extLst>
      <p:ext uri="{BB962C8B-B14F-4D97-AF65-F5344CB8AC3E}">
        <p14:creationId xmlns:p14="http://schemas.microsoft.com/office/powerpoint/2010/main" val="24510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1327" y="624110"/>
            <a:ext cx="9663286" cy="1280890"/>
          </a:xfrm>
        </p:spPr>
        <p:txBody>
          <a:bodyPr>
            <a:normAutofit fontScale="90000"/>
          </a:bodyPr>
          <a:lstStyle/>
          <a:p>
            <a:r>
              <a:rPr lang="pt-BR" dirty="0"/>
              <a:t>Titulação por “Legitimação Fundiária” (Nível 2):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000" dirty="0" smtClean="0"/>
              <a:t>A opção pela titulação por via da legitimação </a:t>
            </a:r>
            <a:r>
              <a:rPr lang="pt-BR" sz="2000" dirty="0"/>
              <a:t>fundiária de áreas privadas </a:t>
            </a:r>
            <a:r>
              <a:rPr lang="pt-BR" sz="2000" b="1" dirty="0" smtClean="0"/>
              <a:t>não contempla procedimento notificatório adicional</a:t>
            </a:r>
            <a:r>
              <a:rPr lang="pt-BR" sz="2000" dirty="0" smtClean="0"/>
              <a:t>. Aproveita-se a notificação da fase inicial da regularização. </a:t>
            </a:r>
            <a:r>
              <a:rPr lang="pt-BR" sz="2000" b="1" dirty="0" smtClean="0"/>
              <a:t>Isso fragiliza o instituto, pela ausência de contraditório específico.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1800" dirty="0" smtClean="0"/>
              <a:t>Importante, assim, estender a advertência</a:t>
            </a:r>
            <a:r>
              <a:rPr lang="pt-BR" sz="1800" b="1" dirty="0" smtClean="0"/>
              <a:t>*</a:t>
            </a:r>
            <a:r>
              <a:rPr lang="pt-BR" sz="1800" dirty="0" smtClean="0"/>
              <a:t> da notificação do A.D.U. mesmo para processos que não o utilizem (procedimento </a:t>
            </a:r>
            <a:r>
              <a:rPr lang="pt-BR" sz="1800" dirty="0"/>
              <a:t>n</a:t>
            </a:r>
            <a:r>
              <a:rPr lang="pt-BR" sz="1800" dirty="0" smtClean="0"/>
              <a:t>ormal do artigo 28), diante da possibilidade de se adotar essa forma de titulação:</a:t>
            </a:r>
          </a:p>
          <a:p>
            <a:pPr marL="914400" lvl="2" indent="0" algn="just">
              <a:buNone/>
            </a:pPr>
            <a:r>
              <a:rPr lang="pt-BR" sz="1800" b="1" i="1" dirty="0" smtClean="0"/>
              <a:t>*</a:t>
            </a:r>
            <a:r>
              <a:rPr lang="pt-BR" sz="1800" i="1" dirty="0" smtClean="0"/>
              <a:t>“</a:t>
            </a:r>
            <a:r>
              <a:rPr lang="pt-BR" sz="1800" i="1" u="sng" dirty="0" smtClean="0"/>
              <a:t>ausência </a:t>
            </a:r>
            <a:r>
              <a:rPr lang="pt-BR" sz="1800" i="1" u="sng" dirty="0"/>
              <a:t>de impugnação implica perda de eventual direito que o notificado </a:t>
            </a:r>
            <a:r>
              <a:rPr lang="pt-BR" sz="1800" i="1" u="sng" dirty="0" err="1"/>
              <a:t>titularize</a:t>
            </a:r>
            <a:r>
              <a:rPr lang="pt-BR" sz="1800" i="1" u="sng" dirty="0"/>
              <a:t> sobre o imóvel objeto da </a:t>
            </a:r>
            <a:r>
              <a:rPr lang="pt-BR" sz="1800" i="1" u="sng" dirty="0" err="1"/>
              <a:t>Reurb</a:t>
            </a:r>
            <a:r>
              <a:rPr lang="pt-BR" sz="1800" i="1" dirty="0"/>
              <a:t>”</a:t>
            </a:r>
            <a:r>
              <a:rPr lang="pt-BR" sz="1800" dirty="0"/>
              <a:t> </a:t>
            </a:r>
            <a:endParaRPr lang="pt-BR" sz="1800" dirty="0" smtClean="0"/>
          </a:p>
          <a:p>
            <a:pPr algn="just"/>
            <a:endParaRPr lang="pt-BR" dirty="0"/>
          </a:p>
          <a:p>
            <a:pPr algn="just"/>
            <a:r>
              <a:rPr lang="pt-BR" b="1" dirty="0" smtClean="0"/>
              <a:t>OBS:</a:t>
            </a:r>
            <a:r>
              <a:rPr lang="pt-BR" dirty="0" smtClean="0"/>
              <a:t> </a:t>
            </a:r>
            <a:r>
              <a:rPr lang="pt-BR" b="1" dirty="0" smtClean="0"/>
              <a:t>Gratuidades</a:t>
            </a:r>
            <a:r>
              <a:rPr lang="pt-BR" dirty="0" smtClean="0"/>
              <a:t> de taxas e emolumentos em REURB-S são todas relativas a atos REGISTRAIS, não havendo previsão de gratuidade na confecção de títulos (escrituras ou atas) notariais. Assim, a confecção de título administrativo atributivo da propriedade a cargo dos próprios Municípios tem relevância especial na REURB-S, </a:t>
            </a:r>
            <a:r>
              <a:rPr lang="pt-BR" dirty="0"/>
              <a:t>também</a:t>
            </a:r>
            <a:r>
              <a:rPr lang="pt-BR" dirty="0" smtClean="0"/>
              <a:t> em razão do custo.</a:t>
            </a:r>
          </a:p>
        </p:txBody>
      </p:sp>
    </p:spTree>
    <p:extLst>
      <p:ext uri="{BB962C8B-B14F-4D97-AF65-F5344CB8AC3E}">
        <p14:creationId xmlns:p14="http://schemas.microsoft.com/office/powerpoint/2010/main" val="414842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Usucapião Extrajudicial (Nível 2):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30049" y="2133599"/>
            <a:ext cx="9074563" cy="45302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400" b="1" dirty="0" smtClean="0"/>
              <a:t>Alteração Importante feita ao art. 216-A, §2º, da Lei 6.015/73: </a:t>
            </a:r>
          </a:p>
          <a:p>
            <a:pPr marL="0" indent="0" algn="just">
              <a:buNone/>
            </a:pPr>
            <a:r>
              <a:rPr lang="pt-BR" sz="2000" i="1" dirty="0"/>
              <a:t>“Art. 216-A. (...)</a:t>
            </a:r>
          </a:p>
          <a:p>
            <a:pPr marL="0" indent="0" algn="just">
              <a:buNone/>
            </a:pPr>
            <a:r>
              <a:rPr lang="pt-BR" sz="2000" i="1" dirty="0"/>
              <a:t>§ 2º Se a planta não contiver a assinatura de qualquer um dos titulares de direitos registrados ou averbados na matrícula do imóvel </a:t>
            </a:r>
            <a:r>
              <a:rPr lang="pt-BR" sz="2000" i="1" dirty="0" err="1"/>
              <a:t>usucapiendo</a:t>
            </a:r>
            <a:r>
              <a:rPr lang="pt-BR" sz="2000" i="1" dirty="0"/>
              <a:t> ou na matrícula dos imóveis confinantes, esse será notificado pelo registrador competente, pessoalmente ou pelo correio com aviso de recebimento, para manifestar seu consentimento expresso em 15 (quinze) dias, </a:t>
            </a:r>
            <a:r>
              <a:rPr lang="pt-BR" sz="2000" b="1" i="1" u="sng" dirty="0"/>
              <a:t>interpretado o seu silêncio como concordância”</a:t>
            </a:r>
            <a:r>
              <a:rPr lang="pt-BR" sz="2000" i="1" dirty="0"/>
              <a:t>. </a:t>
            </a:r>
          </a:p>
          <a:p>
            <a:pPr algn="just"/>
            <a:endParaRPr lang="pt-BR" sz="2000" i="1" dirty="0" smtClean="0"/>
          </a:p>
          <a:p>
            <a:pPr algn="just"/>
            <a:r>
              <a:rPr lang="pt-BR" sz="2000" b="1" u="sng" dirty="0" smtClean="0"/>
              <a:t>Processamento extrajudicial</a:t>
            </a:r>
            <a:r>
              <a:rPr lang="pt-BR" sz="2000" dirty="0" smtClean="0"/>
              <a:t> inaugurado com art. 216-A, da Lei 6.015/73 (incluído pela Lei 13.105 – NCPC) </a:t>
            </a:r>
            <a:r>
              <a:rPr lang="pt-BR" sz="2000" b="1" u="sng" dirty="0" smtClean="0"/>
              <a:t>estava condicionado à anuência expressa do titular registral ao pedido de usucapião</a:t>
            </a:r>
            <a:r>
              <a:rPr lang="pt-BR" sz="2000" dirty="0" smtClean="0"/>
              <a:t>.</a:t>
            </a:r>
          </a:p>
          <a:p>
            <a:pPr algn="just"/>
            <a:r>
              <a:rPr lang="pt-BR" sz="2000" b="1" u="sng" dirty="0" smtClean="0"/>
              <a:t>Com a alteração</a:t>
            </a:r>
            <a:r>
              <a:rPr lang="pt-BR" sz="2000" dirty="0" smtClean="0"/>
              <a:t> trazida pela MP-759, </a:t>
            </a:r>
            <a:r>
              <a:rPr lang="pt-BR" sz="2000" b="1" u="sng" dirty="0" smtClean="0"/>
              <a:t>basta a sua inércia</a:t>
            </a:r>
            <a:r>
              <a:rPr lang="pt-BR" sz="2000" dirty="0" smtClean="0"/>
              <a:t>.</a:t>
            </a:r>
            <a:endParaRPr lang="pt-BR" sz="2000" dirty="0"/>
          </a:p>
          <a:p>
            <a:pPr lvl="1">
              <a:buFont typeface="Wingdings" panose="05000000000000000000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096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Usucapião Extrajudicial (Nível 2):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92055" y="2133599"/>
            <a:ext cx="9312557" cy="4724401"/>
          </a:xfrm>
        </p:spPr>
        <p:txBody>
          <a:bodyPr/>
          <a:lstStyle/>
          <a:p>
            <a:pPr marL="0" indent="0" algn="just">
              <a:buNone/>
            </a:pPr>
            <a:r>
              <a:rPr lang="pt-BR" i="1" dirty="0" smtClean="0"/>
              <a:t>“§ </a:t>
            </a:r>
            <a:r>
              <a:rPr lang="pt-BR" i="1" dirty="0"/>
              <a:t>13. Para efeito do § 2º deste artigo, </a:t>
            </a:r>
            <a:r>
              <a:rPr lang="pt-BR" b="1" i="1" u="sng" dirty="0"/>
              <a:t>caso não seja encontrado</a:t>
            </a:r>
            <a:r>
              <a:rPr lang="pt-BR" i="1" dirty="0"/>
              <a:t> o notificando </a:t>
            </a:r>
            <a:r>
              <a:rPr lang="pt-BR" b="1" i="1" u="sng" dirty="0"/>
              <a:t>ou caso ele esteja em lugar incerto e não sabido</a:t>
            </a:r>
            <a:r>
              <a:rPr lang="pt-BR" i="1" dirty="0"/>
              <a:t>, tal fato será certificado pelo registrador, que deverá promover a sua notificação por </a:t>
            </a:r>
            <a:r>
              <a:rPr lang="pt-BR" b="1" i="1" u="sng" dirty="0"/>
              <a:t>edital</a:t>
            </a:r>
            <a:r>
              <a:rPr lang="pt-BR" i="1" dirty="0"/>
              <a:t> mediante publicação, </a:t>
            </a:r>
            <a:r>
              <a:rPr lang="pt-BR" b="1" i="1" u="sng" dirty="0"/>
              <a:t>por duas vezes</a:t>
            </a:r>
            <a:r>
              <a:rPr lang="pt-BR" i="1" dirty="0"/>
              <a:t>, em jornal local de grande circulação </a:t>
            </a:r>
            <a:r>
              <a:rPr lang="pt-BR" b="1" i="1" u="sng" dirty="0"/>
              <a:t>pelo prazo de 15 (quinze) dias cada um, interpretado o silêncio do notificando como concordância</a:t>
            </a:r>
            <a:r>
              <a:rPr lang="pt-BR" i="1" dirty="0" smtClean="0"/>
              <a:t>.” </a:t>
            </a:r>
          </a:p>
          <a:p>
            <a:pPr marL="0" indent="0" algn="just">
              <a:buNone/>
            </a:pPr>
            <a:r>
              <a:rPr lang="pt-BR" i="1" dirty="0" smtClean="0"/>
              <a:t>“§ </a:t>
            </a:r>
            <a:r>
              <a:rPr lang="pt-BR" i="1" dirty="0"/>
              <a:t>14. </a:t>
            </a:r>
            <a:r>
              <a:rPr lang="pt-BR" b="1" i="1" u="sng" dirty="0"/>
              <a:t>Regulamento do órgão jurisdicional competente para a correição das serventias poderá autorizar a publicação do edital em meio eletrônico, caso em que ficará dispensada a publicação em jornais de grande circulação</a:t>
            </a:r>
            <a:r>
              <a:rPr lang="pt-BR" b="1" i="1" u="sng" dirty="0" smtClean="0"/>
              <a:t>.”</a:t>
            </a:r>
          </a:p>
          <a:p>
            <a:pPr marL="0" indent="0" algn="just">
              <a:buNone/>
            </a:pPr>
            <a:endParaRPr lang="pt-BR" b="1" i="1" u="sng" dirty="0" smtClean="0"/>
          </a:p>
          <a:p>
            <a:pPr algn="just"/>
            <a:r>
              <a:rPr lang="pt-BR" b="1" dirty="0" smtClean="0"/>
              <a:t>Sugestão: Além da publicação de Editais no Diário Eletrônico, deve-se promover a integração de Editais por meio das Centrais de Registro Eletrônico de Imóveis. (</a:t>
            </a:r>
            <a:r>
              <a:rPr lang="pt-BR" b="1" dirty="0" err="1" smtClean="0"/>
              <a:t>Ex</a:t>
            </a:r>
            <a:r>
              <a:rPr lang="pt-BR" b="1" dirty="0" smtClean="0"/>
              <a:t>: Provimento 260/13 – CGJ/MG).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b="1" dirty="0" smtClean="0"/>
              <a:t>Redução de custos e maior efetividade dos Editais!</a:t>
            </a:r>
          </a:p>
          <a:p>
            <a:pPr algn="just"/>
            <a:endParaRPr lang="pt-BR" b="1" i="1" u="sng" dirty="0"/>
          </a:p>
        </p:txBody>
      </p:sp>
    </p:spTree>
    <p:extLst>
      <p:ext uri="{BB962C8B-B14F-4D97-AF65-F5344CB8AC3E}">
        <p14:creationId xmlns:p14="http://schemas.microsoft.com/office/powerpoint/2010/main" val="25685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Usucapião Extrajudicial (Nível 2):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67825"/>
          </a:xfrm>
        </p:spPr>
        <p:txBody>
          <a:bodyPr>
            <a:normAutofit/>
          </a:bodyPr>
          <a:lstStyle/>
          <a:p>
            <a:r>
              <a:rPr lang="pt-BR" dirty="0" smtClean="0"/>
              <a:t>Usucapião é modo de aquisição da propriedade imobiliária. </a:t>
            </a:r>
          </a:p>
          <a:p>
            <a:r>
              <a:rPr lang="pt-BR" dirty="0"/>
              <a:t>Princípio da Gravitação: propriedade imobiliária abrange principal (terreno) e acessórios (construções</a:t>
            </a:r>
            <a:r>
              <a:rPr lang="pt-BR" dirty="0" smtClean="0"/>
              <a:t>).</a:t>
            </a:r>
          </a:p>
          <a:p>
            <a:r>
              <a:rPr lang="pt-BR" dirty="0" smtClean="0"/>
              <a:t>Mas usucapião não </a:t>
            </a:r>
            <a:r>
              <a:rPr lang="pt-BR" dirty="0"/>
              <a:t>é modo de regularização construtiva perante </a:t>
            </a:r>
            <a:r>
              <a:rPr lang="pt-BR" dirty="0" smtClean="0"/>
              <a:t>CRI (ônus do proprietário).</a:t>
            </a:r>
          </a:p>
          <a:p>
            <a:r>
              <a:rPr lang="pt-BR" dirty="0" smtClean="0"/>
              <a:t>Imóveis rurais: Leis Municipais não trazem previsão para certificação de Habite-se. Assim, informação de construções em matrículas é feita por mera declaração.</a:t>
            </a:r>
          </a:p>
          <a:p>
            <a:r>
              <a:rPr lang="pt-BR" dirty="0" smtClean="0"/>
              <a:t>Imóveis urbanos: Municípios são responsáveis por certificar habitabilidade de construções, conforme Leis Municipais.</a:t>
            </a:r>
            <a:endParaRPr lang="pt-BR" dirty="0"/>
          </a:p>
          <a:p>
            <a:r>
              <a:rPr lang="pt-BR" dirty="0" smtClean="0"/>
              <a:t>Assim, em usucapião </a:t>
            </a:r>
            <a:r>
              <a:rPr lang="pt-BR" dirty="0" smtClean="0"/>
              <a:t>de </a:t>
            </a:r>
            <a:r>
              <a:rPr lang="pt-BR" dirty="0" smtClean="0"/>
              <a:t>imóvel urbano não integrante de REURB-S (art. 63, MP 759), entendemos ser exigível Habite-se (mesmo que simplificado) para averbação de construção</a:t>
            </a:r>
            <a:r>
              <a:rPr lang="pt-BR" dirty="0" smtClean="0"/>
              <a:t>. Caso contrário, registro será apenas do terreno.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0409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Usucapião Extrajudicial (Nível 2):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17721"/>
          </a:xfrm>
        </p:spPr>
        <p:txBody>
          <a:bodyPr>
            <a:normAutofit/>
          </a:bodyPr>
          <a:lstStyle/>
          <a:p>
            <a:r>
              <a:rPr lang="pt-BR" sz="2200" b="1" dirty="0" smtClean="0"/>
              <a:t>Justificação Administrativa (produção antecipada de provas):</a:t>
            </a:r>
          </a:p>
          <a:p>
            <a:pPr marL="400050" lvl="1" indent="0" algn="just">
              <a:buNone/>
            </a:pPr>
            <a:r>
              <a:rPr lang="pt-BR" sz="2000" i="1" dirty="0" smtClean="0"/>
              <a:t>“§ </a:t>
            </a:r>
            <a:r>
              <a:rPr lang="pt-BR" sz="2000" i="1" dirty="0"/>
              <a:t>15. No caso de ausência ou insuficiência dos documentos de que trata o inciso IV do caput deste artigo, a posse e os demais dados necessários poderão ser comprovados em </a:t>
            </a:r>
            <a:r>
              <a:rPr lang="pt-BR" sz="2000" i="1" u="sng" dirty="0"/>
              <a:t>procedimento de justificação administrativa </a:t>
            </a:r>
            <a:r>
              <a:rPr lang="pt-BR" sz="2000" b="1" i="1" u="sng" dirty="0"/>
              <a:t>perante a serventia </a:t>
            </a:r>
            <a:r>
              <a:rPr lang="pt-BR" sz="2000" b="1" i="1" u="sng" dirty="0" smtClean="0"/>
              <a:t>extrajudicial*</a:t>
            </a:r>
            <a:r>
              <a:rPr lang="pt-BR" sz="2000" i="1" dirty="0" smtClean="0"/>
              <a:t> </a:t>
            </a:r>
            <a:r>
              <a:rPr lang="pt-BR" sz="2000" i="1" dirty="0"/>
              <a:t>que obedecerá, no que couber, ao rito previsto nos </a:t>
            </a:r>
            <a:r>
              <a:rPr lang="pt-BR" sz="2000" i="1" dirty="0" err="1"/>
              <a:t>arts</a:t>
            </a:r>
            <a:r>
              <a:rPr lang="pt-BR" sz="2000" i="1" dirty="0"/>
              <a:t>. 381, §5º, 382 e 383 da Lei nº 13.105, de 16 março de 2015 – Código de Processo Civil. (NR</a:t>
            </a:r>
            <a:r>
              <a:rPr lang="pt-BR" sz="2000" i="1" dirty="0" smtClean="0"/>
              <a:t>)”.</a:t>
            </a:r>
          </a:p>
          <a:p>
            <a:endParaRPr lang="pt-BR" i="1" dirty="0" smtClean="0"/>
          </a:p>
          <a:p>
            <a:r>
              <a:rPr lang="pt-BR" i="1" dirty="0" smtClean="0"/>
              <a:t>Como se trata da produção de um título que será posteriormente levado a registro, entendemos que a “serventia extrajudicial” adequada seja o </a:t>
            </a:r>
            <a:r>
              <a:rPr lang="pt-BR" b="1" i="1" dirty="0" smtClean="0"/>
              <a:t>Tabelionato de Notas</a:t>
            </a:r>
            <a:r>
              <a:rPr lang="pt-BR" i="1" dirty="0" smtClean="0"/>
              <a:t>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0296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2055" y="624110"/>
            <a:ext cx="9312557" cy="1280890"/>
          </a:xfrm>
        </p:spPr>
        <p:txBody>
          <a:bodyPr/>
          <a:lstStyle/>
          <a:p>
            <a:r>
              <a:rPr lang="pt-BR" dirty="0" smtClean="0"/>
              <a:t>Regularização Fundiária Urbana (REURB)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55299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Wingdings" panose="05000000000000000000" pitchFamily="2" charset="2"/>
              <a:buChar char="§"/>
            </a:pPr>
            <a:r>
              <a:rPr lang="pt-BR" sz="3800" dirty="0"/>
              <a:t>A irregularidade fundiária está na </a:t>
            </a:r>
            <a:r>
              <a:rPr lang="pt-BR" sz="3800" b="1" dirty="0"/>
              <a:t>RAIZ do subdesenvolvimento econômico brasileiro.</a:t>
            </a:r>
          </a:p>
          <a:p>
            <a:pPr marL="1314450" lvl="3" indent="-457200">
              <a:buFont typeface="Wingdings" panose="05000000000000000000" pitchFamily="2" charset="2"/>
              <a:buChar char="v"/>
            </a:pPr>
            <a:r>
              <a:rPr lang="en-US" sz="2800" dirty="0"/>
              <a:t>(THE WORLD BANK. </a:t>
            </a:r>
            <a:r>
              <a:rPr lang="en-US" sz="2800" i="1" dirty="0"/>
              <a:t>Urban Policy and Economic Development – An Agenda for the 1990s. A World Bank policy paper.</a:t>
            </a:r>
            <a:r>
              <a:rPr lang="en-US" sz="2800" dirty="0"/>
              <a:t> Washington, 1991). </a:t>
            </a:r>
          </a:p>
          <a:p>
            <a:endParaRPr lang="pt-BR" sz="2400" dirty="0"/>
          </a:p>
          <a:p>
            <a:pPr algn="r">
              <a:buFont typeface="Wingdings" panose="05000000000000000000" pitchFamily="2" charset="2"/>
              <a:buChar char="§"/>
            </a:pPr>
            <a:r>
              <a:rPr lang="pt-BR" sz="4400" b="1" dirty="0"/>
              <a:t>  E POR QUÊ?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3467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Desnecessidade de comprovação de recolhimento de tributos para REURB-S (Nível 2):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i="1" dirty="0" smtClean="0"/>
          </a:p>
          <a:p>
            <a:pPr marL="0" indent="0" algn="just">
              <a:buNone/>
            </a:pPr>
            <a:r>
              <a:rPr lang="pt-BR" sz="2400" i="1" dirty="0" smtClean="0"/>
              <a:t>“Art. 13. (...)</a:t>
            </a:r>
          </a:p>
          <a:p>
            <a:pPr marL="0" indent="0" algn="just">
              <a:buNone/>
            </a:pPr>
            <a:r>
              <a:rPr lang="pt-BR" sz="2400" i="1" dirty="0" smtClean="0"/>
              <a:t>§ </a:t>
            </a:r>
            <a:r>
              <a:rPr lang="pt-BR" sz="2400" i="1" dirty="0"/>
              <a:t>2º Os atos de que trata este artigo </a:t>
            </a:r>
            <a:r>
              <a:rPr lang="pt-BR" sz="2400" b="1" i="1" u="sng" dirty="0"/>
              <a:t>independem da comprovação do pagamento de tributos</a:t>
            </a:r>
            <a:r>
              <a:rPr lang="pt-BR" sz="2400" b="1" i="1" dirty="0"/>
              <a:t> </a:t>
            </a:r>
            <a:r>
              <a:rPr lang="pt-BR" sz="2400" i="1" dirty="0"/>
              <a:t>ou penalidades tributárias, </a:t>
            </a:r>
            <a:r>
              <a:rPr lang="pt-BR" sz="2400" b="1" i="1" u="sng" dirty="0"/>
              <a:t>sendo vedado ao Oficial de Registro de Imóveis exigir a comprovação </a:t>
            </a:r>
            <a:r>
              <a:rPr lang="pt-BR" sz="2400" b="1" i="1" u="sng" dirty="0" smtClean="0"/>
              <a:t>destes</a:t>
            </a:r>
            <a:r>
              <a:rPr lang="pt-BR" sz="2400" i="1" dirty="0" smtClean="0"/>
              <a:t>”.</a:t>
            </a:r>
            <a:endParaRPr lang="pt-BR" sz="2400" i="1" dirty="0"/>
          </a:p>
        </p:txBody>
      </p:sp>
    </p:spTree>
    <p:extLst>
      <p:ext uri="{BB962C8B-B14F-4D97-AF65-F5344CB8AC3E}">
        <p14:creationId xmlns:p14="http://schemas.microsoft.com/office/powerpoint/2010/main" val="78432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5101" y="624110"/>
            <a:ext cx="9049511" cy="1280890"/>
          </a:xfrm>
        </p:spPr>
        <p:txBody>
          <a:bodyPr/>
          <a:lstStyle/>
          <a:p>
            <a:r>
              <a:rPr lang="pt-BR" dirty="0" smtClean="0"/>
              <a:t>Flexibilização de parâmetros construtivos (Nível 3):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/>
          </a:bodyPr>
          <a:lstStyle/>
          <a:p>
            <a:pPr marL="400050" lvl="1" indent="0" algn="just">
              <a:buNone/>
            </a:pPr>
            <a:r>
              <a:rPr lang="pt-BR" sz="2400" i="1" dirty="0"/>
              <a:t>“Art. 11. </a:t>
            </a:r>
            <a:r>
              <a:rPr lang="pt-BR" sz="2400" dirty="0"/>
              <a:t>(...)</a:t>
            </a:r>
            <a:endParaRPr lang="pt-BR" sz="2400" i="1" dirty="0"/>
          </a:p>
          <a:p>
            <a:pPr marL="400050" lvl="1" indent="0" algn="just">
              <a:buNone/>
            </a:pPr>
            <a:r>
              <a:rPr lang="pt-BR" sz="2400" i="1" dirty="0"/>
              <a:t>§ 1º Para fins de </a:t>
            </a:r>
            <a:r>
              <a:rPr lang="pt-BR" sz="2400" i="1" dirty="0" err="1"/>
              <a:t>Reurb</a:t>
            </a:r>
            <a:r>
              <a:rPr lang="pt-BR" sz="2400" i="1" dirty="0"/>
              <a:t>, os Municípios poderão dispensar as exigências relativas ao </a:t>
            </a:r>
            <a:r>
              <a:rPr lang="pt-BR" sz="2400" b="1" i="1" u="sng" dirty="0"/>
              <a:t>percentual e às dimensões de áreas destinadas ao uso público ou ao tamanho dos lotes regularizados, assim como a outros parâmetros urbanísticos e edilícios</a:t>
            </a:r>
            <a:r>
              <a:rPr lang="pt-BR" sz="2400" b="1" i="1" dirty="0"/>
              <a:t>.”</a:t>
            </a:r>
          </a:p>
          <a:p>
            <a:endParaRPr lang="pt-BR" dirty="0" smtClean="0"/>
          </a:p>
          <a:p>
            <a:r>
              <a:rPr lang="pt-BR" sz="2000" dirty="0" smtClean="0"/>
              <a:t>Regularização construtiva sugerida aos Municípios, que devem editar Leis próprias para tanto.</a:t>
            </a:r>
          </a:p>
          <a:p>
            <a:pPr lvl="1"/>
            <a:r>
              <a:rPr lang="pt-BR" sz="2000" dirty="0" smtClean="0"/>
              <a:t>Ex.: Planos Diretores de segunda geração.</a:t>
            </a:r>
          </a:p>
        </p:txBody>
      </p:sp>
    </p:spTree>
    <p:extLst>
      <p:ext uri="{BB962C8B-B14F-4D97-AF65-F5344CB8AC3E}">
        <p14:creationId xmlns:p14="http://schemas.microsoft.com/office/powerpoint/2010/main" val="292632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Não-exigência de Habite-se ou CND Previdenciária para regularização construtiva em REURB-S (Nível 3):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304789"/>
            <a:ext cx="8915400" cy="4371583"/>
          </a:xfrm>
        </p:spPr>
        <p:txBody>
          <a:bodyPr>
            <a:normAutofit fontScale="92500" lnSpcReduction="10000"/>
          </a:bodyPr>
          <a:lstStyle/>
          <a:p>
            <a:pPr marL="400050" lvl="1" indent="0" algn="just">
              <a:buNone/>
            </a:pPr>
            <a:r>
              <a:rPr lang="pt-BR" sz="2400" i="1" dirty="0" smtClean="0"/>
              <a:t>“Art</a:t>
            </a:r>
            <a:r>
              <a:rPr lang="pt-BR" sz="2400" i="1" dirty="0"/>
              <a:t>. 63. No caso da </a:t>
            </a:r>
            <a:r>
              <a:rPr lang="pt-BR" sz="2400" i="1" dirty="0" err="1"/>
              <a:t>Reurb</a:t>
            </a:r>
            <a:r>
              <a:rPr lang="pt-BR" sz="2400" i="1" dirty="0"/>
              <a:t>-S, a averbação das edificações poderá ser efetivada </a:t>
            </a:r>
            <a:r>
              <a:rPr lang="pt-BR" sz="2400" b="1" i="1" u="sng" dirty="0"/>
              <a:t>a partir de mera notícia</a:t>
            </a:r>
            <a:r>
              <a:rPr lang="pt-BR" sz="2400" i="1" dirty="0"/>
              <a:t>, a requerimento do interessado, onde conste a área construída e o número da unidade imobiliária, </a:t>
            </a:r>
            <a:r>
              <a:rPr lang="pt-BR" sz="2400" b="1" i="1" u="sng" dirty="0"/>
              <a:t>dispensada a apresentação de </a:t>
            </a:r>
            <a:r>
              <a:rPr lang="pt-BR" sz="2400" b="1" i="1" u="sng" dirty="0" smtClean="0"/>
              <a:t>habite-se</a:t>
            </a:r>
            <a:r>
              <a:rPr lang="pt-BR" sz="2400" i="1" dirty="0" smtClean="0"/>
              <a:t> </a:t>
            </a:r>
            <a:r>
              <a:rPr lang="pt-BR" sz="2400" b="1" i="1" u="sng" dirty="0"/>
              <a:t>e de certidões negativas de tributos e contribuições previdenciárias</a:t>
            </a:r>
            <a:r>
              <a:rPr lang="pt-BR" sz="2400" i="1" dirty="0" smtClean="0"/>
              <a:t>.”</a:t>
            </a:r>
          </a:p>
          <a:p>
            <a:pPr marL="400050" lvl="1" indent="0" algn="just">
              <a:buNone/>
            </a:pPr>
            <a:endParaRPr lang="pt-BR" sz="2400" i="1" dirty="0" smtClean="0"/>
          </a:p>
          <a:p>
            <a:pPr marL="400050" lvl="1" indent="0" algn="just">
              <a:buNone/>
            </a:pPr>
            <a:r>
              <a:rPr lang="pt-BR" sz="2400" b="1" dirty="0" smtClean="0"/>
              <a:t>Advertência quanto à possibilidade de fraudes </a:t>
            </a:r>
            <a:r>
              <a:rPr lang="pt-BR" sz="2400" b="1" dirty="0" smtClean="0"/>
              <a:t>em razão da </a:t>
            </a:r>
            <a:r>
              <a:rPr lang="pt-BR" sz="2400" b="1" dirty="0" smtClean="0"/>
              <a:t>simplificação </a:t>
            </a:r>
            <a:r>
              <a:rPr lang="pt-BR" sz="2400" b="1" dirty="0" smtClean="0"/>
              <a:t>excessiva indiscriminada:</a:t>
            </a:r>
            <a:r>
              <a:rPr lang="pt-BR" sz="2400" i="1" dirty="0" smtClean="0"/>
              <a:t> </a:t>
            </a:r>
            <a:endParaRPr lang="pt-BR" sz="2400" i="1" dirty="0" smtClean="0"/>
          </a:p>
          <a:p>
            <a:pPr marL="400050" lvl="1" indent="0" algn="just">
              <a:buNone/>
            </a:pPr>
            <a:r>
              <a:rPr lang="pt-BR" sz="2400" dirty="0" smtClean="0"/>
              <a:t>Em princípio, “Interesse Social” (REURB-S) é qualificação </a:t>
            </a:r>
            <a:r>
              <a:rPr lang="pt-BR" sz="2400" dirty="0" err="1" smtClean="0"/>
              <a:t>sócio-econômica</a:t>
            </a:r>
            <a:r>
              <a:rPr lang="pt-BR" sz="2400" dirty="0" smtClean="0"/>
              <a:t> relativa ao beneficiário de baixa-renda, conforme parâmetros previstos em Decreto Municipal. </a:t>
            </a:r>
          </a:p>
        </p:txBody>
      </p:sp>
    </p:spTree>
    <p:extLst>
      <p:ext uri="{BB962C8B-B14F-4D97-AF65-F5344CB8AC3E}">
        <p14:creationId xmlns:p14="http://schemas.microsoft.com/office/powerpoint/2010/main" val="4390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Não-exigência de Habite-se ou CND Previdenciária para regularização construtiva em REURB-S (Nível 3):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617929"/>
          </a:xfrm>
        </p:spPr>
        <p:txBody>
          <a:bodyPr>
            <a:normAutofit fontScale="55000" lnSpcReduction="20000"/>
          </a:bodyPr>
          <a:lstStyle/>
          <a:p>
            <a:pPr marL="400050" lvl="1" indent="0" algn="just">
              <a:buNone/>
            </a:pPr>
            <a:endParaRPr lang="pt-BR" sz="2400" i="1" dirty="0"/>
          </a:p>
          <a:p>
            <a:pPr lvl="1" indent="-342900" algn="just"/>
            <a:r>
              <a:rPr lang="pt-BR" sz="3200" dirty="0"/>
              <a:t>Mas ATENÇÃO: enquadramento como REURB-S pode decorrer de mera inércia do Município na condução do procedimento de REURB.</a:t>
            </a:r>
          </a:p>
          <a:p>
            <a:pPr marL="800100" lvl="2" indent="0" algn="just">
              <a:buNone/>
            </a:pPr>
            <a:r>
              <a:rPr lang="pt-BR" sz="3200" i="1" dirty="0" smtClean="0"/>
              <a:t>“Art. 30. (...)</a:t>
            </a:r>
          </a:p>
          <a:p>
            <a:pPr marL="800100" lvl="2" indent="0" algn="just">
              <a:buNone/>
            </a:pPr>
            <a:r>
              <a:rPr lang="pt-BR" sz="3200" i="1" dirty="0" smtClean="0"/>
              <a:t>§ </a:t>
            </a:r>
            <a:r>
              <a:rPr lang="pt-BR" sz="3200" i="1" dirty="0"/>
              <a:t>2º O Município deverá classificar e fixar, no prazo de até 180 dias, uma das modalidades da </a:t>
            </a:r>
            <a:r>
              <a:rPr lang="pt-BR" sz="3200" i="1" dirty="0" err="1" smtClean="0"/>
              <a:t>Reurb</a:t>
            </a:r>
            <a:r>
              <a:rPr lang="pt-BR" sz="3200" i="1" dirty="0" smtClean="0"/>
              <a:t> </a:t>
            </a:r>
            <a:r>
              <a:rPr lang="pt-BR" sz="3200" i="1" dirty="0"/>
              <a:t>ou indeferir, fundamentadamente, o requerimento. </a:t>
            </a:r>
            <a:endParaRPr lang="pt-BR" sz="3200" i="1" dirty="0" smtClean="0"/>
          </a:p>
          <a:p>
            <a:pPr marL="800100" lvl="2" indent="0" algn="just">
              <a:buNone/>
            </a:pPr>
            <a:r>
              <a:rPr lang="pt-BR" sz="3200" i="1" dirty="0" smtClean="0"/>
              <a:t>§ </a:t>
            </a:r>
            <a:r>
              <a:rPr lang="pt-BR" sz="3200" i="1" dirty="0"/>
              <a:t>3º A inércia do Município implica a automática fixação da modalidade de classificação da </a:t>
            </a:r>
            <a:r>
              <a:rPr lang="pt-BR" sz="3200" i="1" dirty="0" err="1"/>
              <a:t>Reurb</a:t>
            </a:r>
            <a:r>
              <a:rPr lang="pt-BR" sz="3200" i="1" dirty="0"/>
              <a:t> indicada pelo legitimado em seu requerimento, bem como no prosseguimento do procedimento administrativo da </a:t>
            </a:r>
            <a:r>
              <a:rPr lang="pt-BR" sz="3200" i="1" dirty="0" err="1"/>
              <a:t>Reurb</a:t>
            </a:r>
            <a:r>
              <a:rPr lang="pt-BR" sz="3200" i="1" dirty="0"/>
              <a:t>, sem prejuízo de futura revisão dessa classificação pelo Município, mediante estudo técnico que a justifique</a:t>
            </a:r>
            <a:r>
              <a:rPr lang="pt-BR" sz="3200" i="1" dirty="0" smtClean="0"/>
              <a:t>.”</a:t>
            </a:r>
          </a:p>
          <a:p>
            <a:pPr marL="400050" lvl="1" indent="0" algn="just">
              <a:buNone/>
            </a:pPr>
            <a:endParaRPr lang="pt-BR" sz="3200" dirty="0"/>
          </a:p>
          <a:p>
            <a:pPr lvl="1" indent="-342900" algn="just"/>
            <a:r>
              <a:rPr lang="pt-BR" sz="3200" dirty="0" smtClean="0"/>
              <a:t>Sugestão</a:t>
            </a:r>
            <a:r>
              <a:rPr lang="pt-BR" sz="3200" dirty="0"/>
              <a:t>: Exigir “Habite-se Simplificado” (Art. 11, §1º), mas não dispensar essa certificação municipal de usabilidade da construção</a:t>
            </a:r>
            <a:r>
              <a:rPr lang="pt-BR" sz="3200" dirty="0" smtClean="0"/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58918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Direito Real de Laje (Nível 4):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 fontScale="92500" lnSpcReduction="20000"/>
          </a:bodyPr>
          <a:lstStyle/>
          <a:p>
            <a:pPr marL="400050" lvl="1" indent="0" algn="just">
              <a:buNone/>
            </a:pPr>
            <a:r>
              <a:rPr lang="pt-BR" sz="2400" i="1" dirty="0" smtClean="0"/>
              <a:t>Código Civil:</a:t>
            </a:r>
          </a:p>
          <a:p>
            <a:pPr marL="400050" lvl="1" indent="0" algn="just">
              <a:buNone/>
            </a:pPr>
            <a:r>
              <a:rPr lang="pt-BR" sz="2400" i="1" dirty="0" smtClean="0"/>
              <a:t>“Art</a:t>
            </a:r>
            <a:r>
              <a:rPr lang="pt-BR" sz="2400" i="1" dirty="0"/>
              <a:t>. 1.510-A. O proprietário de uma construção-base poderá ceder a </a:t>
            </a:r>
            <a:r>
              <a:rPr lang="pt-BR" sz="2400" i="1" u="sng" dirty="0"/>
              <a:t>superfície superior ou inferior </a:t>
            </a:r>
            <a:r>
              <a:rPr lang="pt-BR" sz="2400" b="1" i="1" u="sng" dirty="0"/>
              <a:t>de sua construção</a:t>
            </a:r>
            <a:r>
              <a:rPr lang="pt-BR" sz="2400" i="1" dirty="0"/>
              <a:t> a fim de que o titular da laje mantenha unidade distinta daquela originalmente construída sobre o solo</a:t>
            </a:r>
            <a:r>
              <a:rPr lang="pt-BR" sz="2400" i="1" dirty="0" smtClean="0"/>
              <a:t>.</a:t>
            </a:r>
          </a:p>
          <a:p>
            <a:pPr marL="400050" lvl="1" indent="0" algn="just">
              <a:buNone/>
            </a:pPr>
            <a:r>
              <a:rPr lang="pt-BR" sz="2400" i="1" dirty="0" smtClean="0"/>
              <a:t>(...)</a:t>
            </a:r>
          </a:p>
          <a:p>
            <a:pPr marL="400050" lvl="1" indent="0" algn="just">
              <a:buNone/>
            </a:pPr>
            <a:r>
              <a:rPr lang="pt-BR" sz="2400" i="1" dirty="0"/>
              <a:t>§ 4º A instituição do direito real de laje </a:t>
            </a:r>
            <a:r>
              <a:rPr lang="pt-BR" sz="2400" b="1" i="1" u="sng" dirty="0"/>
              <a:t>não implica a atribuição de fração ideal de terreno</a:t>
            </a:r>
            <a:r>
              <a:rPr lang="pt-BR" sz="2400" i="1" dirty="0"/>
              <a:t> ao titular da laje ou participação proporcional em áreas já edificadas</a:t>
            </a:r>
            <a:r>
              <a:rPr lang="pt-BR" sz="2400" i="1" dirty="0" smtClean="0"/>
              <a:t>.</a:t>
            </a:r>
          </a:p>
          <a:p>
            <a:pPr marL="400050" lvl="1" indent="0" algn="just">
              <a:buNone/>
            </a:pPr>
            <a:r>
              <a:rPr lang="pt-BR" sz="2400" i="1" dirty="0"/>
              <a:t>§ 6º O titular da laje poderá ceder a superfície de sua construção para a instituição de um sucessivo direito real de laje, desde que haja autorização expressa dos titulares da construção-base e das demais lajes, </a:t>
            </a:r>
            <a:r>
              <a:rPr lang="pt-BR" sz="2400" b="1" i="1" u="sng" dirty="0"/>
              <a:t>respeitadas as posturas edilícias e urbanísticas vigentes</a:t>
            </a:r>
            <a:r>
              <a:rPr lang="pt-BR" sz="2400" i="1" dirty="0"/>
              <a:t>.”</a:t>
            </a:r>
          </a:p>
          <a:p>
            <a:pPr marL="0" indent="0">
              <a:buNone/>
            </a:pP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403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 Real de Laje (Nível 4):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É direito real sobre coisa alheia, que se constitui com o registro.</a:t>
            </a:r>
          </a:p>
          <a:p>
            <a:r>
              <a:rPr lang="pt-BR" dirty="0" smtClean="0"/>
              <a:t>Pressupõe construção averbada na matrícula, já que se desvincula do solo.</a:t>
            </a:r>
          </a:p>
          <a:p>
            <a:r>
              <a:rPr lang="pt-BR" dirty="0" smtClean="0"/>
              <a:t>Conforme Exposição de Motivos da MP 759, foi idealizado para favelas.</a:t>
            </a:r>
          </a:p>
          <a:p>
            <a:r>
              <a:rPr lang="pt-BR" dirty="0" smtClean="0"/>
              <a:t>Mas foi inserido no Código Civil de forma descontextualizada de REURB, e sem marco temporal limite definido.</a:t>
            </a:r>
          </a:p>
          <a:p>
            <a:r>
              <a:rPr lang="pt-BR" dirty="0" smtClean="0"/>
              <a:t>Averbação de construção em REURB-S por mera declaração, sem Habite-se.</a:t>
            </a:r>
          </a:p>
          <a:p>
            <a:r>
              <a:rPr lang="pt-BR" dirty="0" smtClean="0"/>
              <a:t>Lajes Sucessivas exigem Habite-se.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040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Condomínio de Lotes (Níveis 1 e 4):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67825"/>
          </a:xfrm>
        </p:spPr>
        <p:txBody>
          <a:bodyPr>
            <a:normAutofit fontScale="92500" lnSpcReduction="20000"/>
          </a:bodyPr>
          <a:lstStyle/>
          <a:p>
            <a:r>
              <a:rPr lang="pt-BR" sz="2200" b="1" dirty="0" smtClean="0"/>
              <a:t>Código Civil:</a:t>
            </a:r>
          </a:p>
          <a:p>
            <a:pPr marL="400050" lvl="1" indent="0" algn="just">
              <a:buNone/>
            </a:pPr>
            <a:r>
              <a:rPr lang="pt-BR" sz="2400" i="1" dirty="0" smtClean="0"/>
              <a:t>“Art</a:t>
            </a:r>
            <a:r>
              <a:rPr lang="pt-BR" sz="2400" i="1" dirty="0"/>
              <a:t>. 1.358-A. Pode haver, em terrenos, partes designadas de lotes, que são propriedade exclusiva, e partes que são propriedade comum dos condôminos. </a:t>
            </a:r>
            <a:endParaRPr lang="pt-BR" sz="2400" i="1" dirty="0" smtClean="0"/>
          </a:p>
          <a:p>
            <a:pPr marL="400050" lvl="1" indent="0" algn="just">
              <a:buNone/>
            </a:pPr>
            <a:r>
              <a:rPr lang="pt-BR" sz="2400" i="1" dirty="0" smtClean="0"/>
              <a:t>§ </a:t>
            </a:r>
            <a:r>
              <a:rPr lang="pt-BR" sz="2400" i="1" dirty="0"/>
              <a:t>1º </a:t>
            </a:r>
            <a:r>
              <a:rPr lang="pt-BR" sz="2400" i="1" u="sng" dirty="0"/>
              <a:t>A fração ideal de cada condômino poderá ser proporcional à área do solo de cada unidade autônoma, ao respectivo potencial construtivo ou a outros critérios indicados no ato de instituição</a:t>
            </a:r>
            <a:r>
              <a:rPr lang="pt-BR" sz="2400" i="1" dirty="0"/>
              <a:t>. </a:t>
            </a:r>
            <a:endParaRPr lang="pt-BR" sz="2400" i="1" dirty="0" smtClean="0"/>
          </a:p>
          <a:p>
            <a:pPr marL="400050" lvl="1" indent="0" algn="just">
              <a:buNone/>
            </a:pPr>
            <a:r>
              <a:rPr lang="pt-BR" sz="2400" i="1" dirty="0" smtClean="0"/>
              <a:t>§ </a:t>
            </a:r>
            <a:r>
              <a:rPr lang="pt-BR" sz="2400" i="1" dirty="0"/>
              <a:t>2º Aplica-se, no que couber, ao Condomínio de Lotes o disposto sobre Condomínio Edilício no Capítulo VII do Título III do Livro III da Parte Especial deste Código, </a:t>
            </a:r>
            <a:r>
              <a:rPr lang="pt-BR" sz="2400" i="1" u="sng" dirty="0"/>
              <a:t>respeitada a legislação urbanística</a:t>
            </a:r>
            <a:r>
              <a:rPr lang="pt-BR" sz="2400" i="1" dirty="0"/>
              <a:t>. </a:t>
            </a:r>
            <a:endParaRPr lang="pt-BR" sz="2400" i="1" dirty="0" smtClean="0"/>
          </a:p>
          <a:p>
            <a:pPr marL="400050" lvl="1" indent="0" algn="just">
              <a:buNone/>
            </a:pPr>
            <a:r>
              <a:rPr lang="pt-BR" sz="2400" i="1" dirty="0" smtClean="0"/>
              <a:t>§ </a:t>
            </a:r>
            <a:r>
              <a:rPr lang="pt-BR" sz="2400" i="1" dirty="0"/>
              <a:t>3º Para fins de </a:t>
            </a:r>
            <a:r>
              <a:rPr lang="pt-BR" sz="2400" i="1" u="sng" dirty="0"/>
              <a:t>incorporação imobiliária</a:t>
            </a:r>
            <a:r>
              <a:rPr lang="pt-BR" sz="2400" i="1" dirty="0"/>
              <a:t>, </a:t>
            </a:r>
            <a:r>
              <a:rPr lang="pt-BR" sz="2400" i="1" u="sng" dirty="0"/>
              <a:t>a implantação de toda a infraestrutura ficará a cargo do empreendedor</a:t>
            </a:r>
            <a:r>
              <a:rPr lang="pt-BR" sz="2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811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Condomínio Urbano Simples (Níveis 1 e 4):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00050" lvl="1" indent="0" algn="just">
              <a:buNone/>
            </a:pPr>
            <a:r>
              <a:rPr lang="pt-BR" sz="2200" i="1" dirty="0" smtClean="0"/>
              <a:t>“Art</a:t>
            </a:r>
            <a:r>
              <a:rPr lang="pt-BR" sz="2200" i="1" dirty="0"/>
              <a:t>. 61. Para fins de </a:t>
            </a:r>
            <a:r>
              <a:rPr lang="pt-BR" sz="2200" i="1" dirty="0" err="1"/>
              <a:t>Reurb</a:t>
            </a:r>
            <a:r>
              <a:rPr lang="pt-BR" sz="2200" i="1" dirty="0"/>
              <a:t>, quando um mesmo imóvel contiver construções de casas ou cômodos, poderá ser instituído Condomínio Urbano Simples, respeitados os parâmetros urbanísticos locais, e serão discriminadas, na matrícula, a parte do terreno ocupada pelas edificações, as de utilização exclusiva e as áreas que constituem passagem para as vias públicas ou para as unidades entre si. </a:t>
            </a:r>
            <a:endParaRPr lang="pt-BR" sz="2200" i="1" dirty="0" smtClean="0"/>
          </a:p>
          <a:p>
            <a:pPr marL="400050" lvl="1" indent="0" algn="just">
              <a:buNone/>
            </a:pPr>
            <a:r>
              <a:rPr lang="pt-BR" sz="2200" i="1" dirty="0" smtClean="0"/>
              <a:t>Parágrafo </a:t>
            </a:r>
            <a:r>
              <a:rPr lang="pt-BR" sz="2200" i="1" dirty="0"/>
              <a:t>único. O Condomínio Urbano Simples será regido por esta Lei, aplicando-se, no que couber, o disposto na legislação civil, os artigos 1.331 a 1.358 da Lei 10.406, de 2002</a:t>
            </a:r>
            <a:r>
              <a:rPr lang="pt-BR" sz="2200" i="1" dirty="0" smtClean="0"/>
              <a:t>.” </a:t>
            </a:r>
            <a:endParaRPr lang="pt-BR" sz="2200" i="1" dirty="0"/>
          </a:p>
        </p:txBody>
      </p:sp>
    </p:spTree>
    <p:extLst>
      <p:ext uri="{BB962C8B-B14F-4D97-AF65-F5344CB8AC3E}">
        <p14:creationId xmlns:p14="http://schemas.microsoft.com/office/powerpoint/2010/main" val="70068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Considerações Finais: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92924" y="2442574"/>
            <a:ext cx="8911687" cy="44154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2400" b="1" dirty="0"/>
              <a:t>A</a:t>
            </a:r>
            <a:r>
              <a:rPr lang="pt-BR" sz="2400" b="1" dirty="0" smtClean="0"/>
              <a:t>). Condicionamento do registro de títulos ao prévio recolhimento de tributos </a:t>
            </a:r>
            <a:r>
              <a:rPr lang="pt-BR" sz="2400" b="1" dirty="0"/>
              <a:t>incidentes sobre transmissão (ITBI e ITCD</a:t>
            </a:r>
            <a:r>
              <a:rPr lang="pt-BR" sz="2400" b="1" dirty="0" smtClean="0"/>
              <a:t>)</a:t>
            </a:r>
            <a:r>
              <a:rPr lang="pt-BR" sz="2400" b="1" dirty="0"/>
              <a:t>:</a:t>
            </a:r>
            <a:endParaRPr lang="pt-BR" sz="2400" b="1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sz="2200" dirty="0" smtClean="0">
                <a:solidFill>
                  <a:schemeClr val="tx1"/>
                </a:solidFill>
              </a:rPr>
              <a:t>Sugestão legislativa: CRI registra transmissão e em seguida comunica ocorrência de fato gerador à Administração Fazendária competente.</a:t>
            </a:r>
          </a:p>
          <a:p>
            <a:pPr algn="just"/>
            <a:r>
              <a:rPr lang="pt-BR" sz="2400" b="1" dirty="0" smtClean="0"/>
              <a:t>B). Condicionamento da Averbação de Construção ao prévio recolhimento de Contribuições Previdenciárias (CND INSS). </a:t>
            </a:r>
          </a:p>
          <a:p>
            <a:pPr marL="742950" lvl="2" indent="-342900" algn="just"/>
            <a:r>
              <a:rPr lang="pt-BR" sz="2000" dirty="0">
                <a:solidFill>
                  <a:schemeClr val="tx1"/>
                </a:solidFill>
              </a:rPr>
              <a:t>Sugestão legislativa: CRI averba construção e em seguida comunica Previdência.</a:t>
            </a:r>
          </a:p>
          <a:p>
            <a:pPr algn="just"/>
            <a:endParaRPr lang="pt-BR" sz="2400" b="1" dirty="0" smtClean="0"/>
          </a:p>
          <a:p>
            <a:pPr algn="just"/>
            <a:r>
              <a:rPr lang="pt-BR" sz="2400" b="1" dirty="0" smtClean="0"/>
              <a:t>C). Necessidade de normatização</a:t>
            </a:r>
            <a:r>
              <a:rPr lang="pt-BR" sz="2400" b="1" dirty="0"/>
              <a:t>, no âmbito dos Códigos de Normas dos Serviços Extrajudiciais, do compartilhamento de dados entre </a:t>
            </a:r>
            <a:r>
              <a:rPr lang="pt-BR" sz="2400" b="1" dirty="0" err="1"/>
              <a:t>CRIs</a:t>
            </a:r>
            <a:r>
              <a:rPr lang="pt-BR" sz="2400" b="1" dirty="0"/>
              <a:t> e Cadastros Municipais (SICART), </a:t>
            </a:r>
            <a:r>
              <a:rPr lang="pt-BR" sz="2400" b="1" dirty="0" smtClean="0"/>
              <a:t>conforme previsto </a:t>
            </a:r>
            <a:r>
              <a:rPr lang="pt-BR" sz="2400" b="1" dirty="0"/>
              <a:t>na Portaria 511/09, do Ministério das Cidades.</a:t>
            </a:r>
          </a:p>
          <a:p>
            <a:pPr algn="just"/>
            <a:endParaRPr lang="pt-BR" sz="2400" dirty="0" smtClean="0"/>
          </a:p>
          <a:p>
            <a:pPr lvl="1" algn="just">
              <a:buFont typeface="Wingdings" panose="05000000000000000000" pitchFamily="2" charset="2"/>
              <a:buChar char="§"/>
            </a:pPr>
            <a:endParaRPr lang="pt-BR" sz="1600" dirty="0" smtClean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pt-BR" sz="2000" dirty="0"/>
          </a:p>
          <a:p>
            <a:pPr lvl="1">
              <a:buFont typeface="Wingdings" panose="05000000000000000000" pitchFamily="2" charset="2"/>
              <a:buChar char="§"/>
            </a:pPr>
            <a:endParaRPr lang="pt-BR" dirty="0" smtClean="0"/>
          </a:p>
          <a:p>
            <a:pPr>
              <a:buFont typeface="Wingdings" panose="05000000000000000000" pitchFamily="2" charset="2"/>
              <a:buChar char="§"/>
            </a:pPr>
            <a:endParaRPr lang="pt-BR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77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Muito Obrigado!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Contato: oficial@registroitabira.com.br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278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04581" y="1628385"/>
            <a:ext cx="9300031" cy="513567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3600" dirty="0" smtClean="0"/>
              <a:t>Imóveis - </a:t>
            </a:r>
            <a:r>
              <a:rPr lang="pt-BR" sz="3600" dirty="0"/>
              <a:t>dupla </a:t>
            </a:r>
            <a:r>
              <a:rPr lang="pt-BR" sz="3600" dirty="0" smtClean="0"/>
              <a:t>função:</a:t>
            </a:r>
          </a:p>
          <a:p>
            <a:pPr marL="0" indent="0">
              <a:buNone/>
            </a:pPr>
            <a:endParaRPr lang="pt-BR" sz="3000" b="1" dirty="0"/>
          </a:p>
          <a:p>
            <a:r>
              <a:rPr lang="pt-BR" sz="3000" b="1" dirty="0" smtClean="0"/>
              <a:t>Palco </a:t>
            </a:r>
            <a:r>
              <a:rPr lang="pt-BR" sz="3000" b="1" dirty="0"/>
              <a:t>imediato da atividade humana (POSSE).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3000" dirty="0"/>
              <a:t>Ex.: moradia, indústria, comércio, serviços, agropecuária, extrativismo, etc</a:t>
            </a:r>
            <a:r>
              <a:rPr lang="pt-BR" sz="30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pt-BR" sz="3000" dirty="0"/>
          </a:p>
          <a:p>
            <a:r>
              <a:rPr lang="pt-BR" sz="3000" b="1" dirty="0" smtClean="0"/>
              <a:t>Alavancagem </a:t>
            </a:r>
            <a:r>
              <a:rPr lang="pt-BR" sz="3000" b="1" dirty="0"/>
              <a:t>econômica (</a:t>
            </a:r>
            <a:r>
              <a:rPr lang="pt-BR" sz="3000" b="1" dirty="0" smtClean="0"/>
              <a:t>PROPRIEDADE FORMAL).</a:t>
            </a:r>
            <a:endParaRPr lang="pt-BR" sz="30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3000" dirty="0"/>
              <a:t>Objeto de garantia real em operações de crédito.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pt-BR" sz="2800" dirty="0"/>
              <a:t>Ex.: operação de </a:t>
            </a:r>
            <a:r>
              <a:rPr lang="pt-BR" sz="2800" dirty="0" smtClean="0"/>
              <a:t>crédito </a:t>
            </a:r>
            <a:r>
              <a:rPr lang="pt-BR" sz="2800" dirty="0"/>
              <a:t>da Vale, em Itabira.</a:t>
            </a:r>
          </a:p>
          <a:p>
            <a:pPr marL="0" indent="0">
              <a:buNone/>
            </a:pPr>
            <a:endParaRPr lang="pt-BR" sz="2400" dirty="0"/>
          </a:p>
          <a:p>
            <a:pPr algn="just">
              <a:buFont typeface="Wingdings" panose="05000000000000000000" pitchFamily="2" charset="2"/>
              <a:buChar char="v"/>
            </a:pPr>
            <a:r>
              <a:rPr lang="pt-BR" sz="2600" dirty="0" smtClean="0"/>
              <a:t>Segundo o Ministério </a:t>
            </a:r>
            <a:r>
              <a:rPr lang="pt-BR" sz="2600" dirty="0"/>
              <a:t>das Cidades, cerca de </a:t>
            </a:r>
            <a:r>
              <a:rPr lang="pt-BR" sz="2600" b="1" dirty="0"/>
              <a:t>80% dos imóveis</a:t>
            </a:r>
            <a:r>
              <a:rPr lang="pt-BR" sz="2600" dirty="0"/>
              <a:t> no </a:t>
            </a:r>
            <a:r>
              <a:rPr lang="pt-BR" sz="2600" dirty="0" smtClean="0"/>
              <a:t>Brasil </a:t>
            </a:r>
            <a:r>
              <a:rPr lang="pt-BR" sz="2600" b="1" dirty="0" smtClean="0"/>
              <a:t>encontram-se com algum nível de irregularidade</a:t>
            </a:r>
            <a:r>
              <a:rPr lang="pt-BR" sz="2600" dirty="0" smtClean="0"/>
              <a:t>, o que os torna presentemente </a:t>
            </a:r>
            <a:r>
              <a:rPr lang="pt-BR" sz="2600" dirty="0"/>
              <a:t>inaptos à função de alavancagem econômica</a:t>
            </a:r>
            <a:r>
              <a:rPr lang="pt-BR" sz="2600" dirty="0" smtClean="0"/>
              <a:t>!</a:t>
            </a:r>
          </a:p>
          <a:p>
            <a:endParaRPr lang="pt-BR" b="1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317315" y="624110"/>
            <a:ext cx="9187297" cy="1280890"/>
          </a:xfrm>
        </p:spPr>
        <p:txBody>
          <a:bodyPr/>
          <a:lstStyle/>
          <a:p>
            <a:r>
              <a:rPr lang="pt-BR" dirty="0" smtClean="0"/>
              <a:t>Regularização Fundiária Urbana (REURB)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86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Irregularidade Fundiária Urbana (perspectiva registral):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843397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pt-BR" sz="2400" b="1" dirty="0" smtClean="0"/>
              <a:t>1). Ausência de Individualização Matricial </a:t>
            </a:r>
            <a:r>
              <a:rPr lang="pt-BR" sz="2400" b="1" dirty="0"/>
              <a:t>para cada </a:t>
            </a:r>
            <a:r>
              <a:rPr lang="pt-BR" sz="2400" b="1" dirty="0" smtClean="0"/>
              <a:t>terreno ocupado;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100" dirty="0" smtClean="0"/>
              <a:t>Ex.: Bairro inteiro corresponde à matrícula de uma única gleba no CRI.</a:t>
            </a:r>
          </a:p>
          <a:p>
            <a:pPr lvl="1"/>
            <a:endParaRPr lang="pt-BR" sz="1800" dirty="0"/>
          </a:p>
          <a:p>
            <a:pPr lvl="0"/>
            <a:r>
              <a:rPr lang="pt-BR" sz="2400" b="1" dirty="0" smtClean="0"/>
              <a:t>2). Desatualização </a:t>
            </a:r>
            <a:r>
              <a:rPr lang="pt-BR" sz="2400" b="1" dirty="0"/>
              <a:t>da Cadeia </a:t>
            </a:r>
            <a:r>
              <a:rPr lang="pt-BR" sz="2400" b="1" dirty="0" smtClean="0"/>
              <a:t>Dominial;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100" dirty="0" smtClean="0"/>
              <a:t>Ex.: Lote ainda registrado em nome do falecido bisavô do atual ocupante.</a:t>
            </a:r>
          </a:p>
          <a:p>
            <a:pPr lvl="1"/>
            <a:endParaRPr lang="pt-BR" sz="1800" dirty="0"/>
          </a:p>
          <a:p>
            <a:pPr lvl="0"/>
            <a:r>
              <a:rPr lang="pt-BR" sz="2400" b="1" dirty="0" smtClean="0"/>
              <a:t>3). Ausência de </a:t>
            </a:r>
            <a:r>
              <a:rPr lang="pt-BR" sz="2400" b="1" dirty="0"/>
              <a:t>Averbação de </a:t>
            </a:r>
            <a:r>
              <a:rPr lang="pt-BR" sz="2400" b="1" dirty="0" smtClean="0"/>
              <a:t>Construção;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100" dirty="0" smtClean="0"/>
              <a:t>Necessidade de Habite-se Municipal e CND do INSS.</a:t>
            </a:r>
          </a:p>
          <a:p>
            <a:pPr lvl="1"/>
            <a:endParaRPr lang="pt-BR" sz="1800" dirty="0"/>
          </a:p>
          <a:p>
            <a:pPr lvl="0"/>
            <a:r>
              <a:rPr lang="pt-BR" sz="2400" b="1" dirty="0" smtClean="0"/>
              <a:t>4). Ausência </a:t>
            </a:r>
            <a:r>
              <a:rPr lang="pt-BR" sz="2400" b="1" dirty="0"/>
              <a:t>de </a:t>
            </a:r>
            <a:r>
              <a:rPr lang="pt-BR" sz="2400" b="1" dirty="0" smtClean="0"/>
              <a:t>Instituição de Regime </a:t>
            </a:r>
            <a:r>
              <a:rPr lang="pt-BR" sz="2400" b="1" dirty="0"/>
              <a:t>Jurídico próprio (eventual</a:t>
            </a:r>
            <a:r>
              <a:rPr lang="pt-BR" sz="2400" b="1" dirty="0" smtClean="0"/>
              <a:t>);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100" dirty="0"/>
              <a:t>Ex.: Instituição de Condomínio Edilício.</a:t>
            </a:r>
          </a:p>
          <a:p>
            <a:pPr lvl="0"/>
            <a:endParaRPr lang="pt-BR" sz="2000" b="1" dirty="0" smtClean="0"/>
          </a:p>
          <a:p>
            <a:pPr lvl="0"/>
            <a:r>
              <a:rPr lang="pt-BR" sz="2400" b="1" dirty="0" smtClean="0"/>
              <a:t>5). Ausência de </a:t>
            </a:r>
            <a:r>
              <a:rPr lang="pt-BR" sz="2400" b="1" dirty="0" err="1" smtClean="0"/>
              <a:t>Georreferenciamento</a:t>
            </a:r>
            <a:r>
              <a:rPr lang="pt-BR" sz="2400" b="1" dirty="0" smtClean="0"/>
              <a:t> urbano (eventual).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100" dirty="0" smtClean="0"/>
              <a:t>Planos Diretores Municipais mais recentes já o exigem.</a:t>
            </a:r>
          </a:p>
        </p:txBody>
      </p:sp>
    </p:spTree>
    <p:extLst>
      <p:ext uri="{BB962C8B-B14F-4D97-AF65-F5344CB8AC3E}">
        <p14:creationId xmlns:p14="http://schemas.microsoft.com/office/powerpoint/2010/main" val="125517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75725" y="611584"/>
            <a:ext cx="9342373" cy="12808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Processos de Regularização Fundiária Urbana ultimados sob a égide da Lei 11.977/09: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42773"/>
          </a:xfrm>
        </p:spPr>
        <p:txBody>
          <a:bodyPr>
            <a:normAutofit fontScale="92500" lnSpcReduction="10000"/>
          </a:bodyPr>
          <a:lstStyle/>
          <a:p>
            <a:r>
              <a:rPr lang="pt-BR" sz="2200" dirty="0" smtClean="0"/>
              <a:t>A quase-totalidade </a:t>
            </a:r>
            <a:r>
              <a:rPr lang="pt-BR" sz="2200" dirty="0"/>
              <a:t>dos processos </a:t>
            </a:r>
            <a:r>
              <a:rPr lang="pt-BR" sz="2200" b="1" dirty="0" smtClean="0"/>
              <a:t>só atinge os Níveis 1 e 2 </a:t>
            </a:r>
            <a:r>
              <a:rPr lang="pt-BR" b="1" dirty="0" smtClean="0"/>
              <a:t>(matrícula individual de terreno + atualização dominial)</a:t>
            </a:r>
            <a:r>
              <a:rPr lang="pt-BR" dirty="0" smtClean="0"/>
              <a:t>.</a:t>
            </a:r>
            <a:endParaRPr lang="pt-BR" dirty="0"/>
          </a:p>
          <a:p>
            <a:endParaRPr lang="pt-BR" dirty="0" smtClean="0"/>
          </a:p>
          <a:p>
            <a:pPr algn="just"/>
            <a:r>
              <a:rPr lang="pt-BR" sz="2000" b="1" dirty="0" smtClean="0"/>
              <a:t>PROBLEMA:</a:t>
            </a:r>
            <a:r>
              <a:rPr lang="pt-BR" sz="2000" dirty="0" smtClean="0"/>
              <a:t> No caso urbano, praticamente </a:t>
            </a:r>
            <a:r>
              <a:rPr lang="pt-BR" sz="2000" u="sng" dirty="0" smtClean="0"/>
              <a:t>inexistem </a:t>
            </a:r>
            <a:r>
              <a:rPr lang="pt-BR" sz="2000" u="sng" dirty="0"/>
              <a:t>linhas de crédito imobiliárias que aceitem como garantia imóveis sem construção averbada</a:t>
            </a:r>
            <a:r>
              <a:rPr lang="pt-BR" sz="2000" dirty="0"/>
              <a:t>. </a:t>
            </a:r>
            <a:r>
              <a:rPr lang="pt-BR" sz="2000" dirty="0" smtClean="0"/>
              <a:t>Assim, a função de </a:t>
            </a:r>
            <a:r>
              <a:rPr lang="pt-BR" sz="2000" b="1" dirty="0"/>
              <a:t>a</a:t>
            </a:r>
            <a:r>
              <a:rPr lang="pt-BR" sz="2000" b="1" dirty="0" smtClean="0"/>
              <a:t>lavancagem </a:t>
            </a:r>
            <a:r>
              <a:rPr lang="pt-BR" sz="2000" b="1" dirty="0"/>
              <a:t>e</a:t>
            </a:r>
            <a:r>
              <a:rPr lang="pt-BR" sz="2000" b="1" dirty="0" smtClean="0"/>
              <a:t>conômica</a:t>
            </a:r>
            <a:r>
              <a:rPr lang="pt-BR" sz="2000" dirty="0" smtClean="0"/>
              <a:t> ocorre </a:t>
            </a:r>
            <a:r>
              <a:rPr lang="pt-BR" sz="2000" b="1" u="sng" dirty="0" smtClean="0"/>
              <a:t>somente com regularização construtiva perante o CRI (nível 3) e, dependendo do caso, também apenas com os níveis 4 e 5</a:t>
            </a:r>
            <a:r>
              <a:rPr lang="pt-BR" sz="2000" dirty="0" smtClean="0"/>
              <a:t>.</a:t>
            </a:r>
          </a:p>
          <a:p>
            <a:pPr lvl="1"/>
            <a:endParaRPr lang="pt-BR" dirty="0"/>
          </a:p>
          <a:p>
            <a:pPr algn="just"/>
            <a:r>
              <a:rPr lang="pt-BR" sz="2000" b="1" dirty="0" smtClean="0"/>
              <a:t>CONCLUSÃO:</a:t>
            </a:r>
            <a:r>
              <a:rPr lang="pt-BR" sz="2000" dirty="0" smtClean="0"/>
              <a:t> Os contemplados com REURB </a:t>
            </a:r>
            <a:r>
              <a:rPr lang="pt-BR" sz="2000" b="1" dirty="0" smtClean="0"/>
              <a:t>não acessam reais benefícios econômicos </a:t>
            </a:r>
            <a:r>
              <a:rPr lang="pt-BR" sz="2000" dirty="0"/>
              <a:t>(crédito a juros mais módicos</a:t>
            </a:r>
            <a:r>
              <a:rPr lang="pt-BR" sz="2000" dirty="0" smtClean="0"/>
              <a:t>) do </a:t>
            </a:r>
            <a:r>
              <a:rPr lang="pt-BR" sz="2000" dirty="0"/>
              <a:t>ingresso registral, </a:t>
            </a:r>
            <a:r>
              <a:rPr lang="pt-BR" sz="2000" b="1" dirty="0" smtClean="0"/>
              <a:t>e retornam rapidamente à situação de irregularidade já do nível 2 (titularidade)</a:t>
            </a:r>
            <a:r>
              <a:rPr lang="pt-BR" sz="2000" dirty="0" smtClean="0"/>
              <a:t>, com transmissões informais, pois os compradores desses imóveis não conseguem acessar crédito imobiliário.</a:t>
            </a:r>
          </a:p>
        </p:txBody>
      </p:sp>
    </p:spTree>
    <p:extLst>
      <p:ext uri="{BB962C8B-B14F-4D97-AF65-F5344CB8AC3E}">
        <p14:creationId xmlns:p14="http://schemas.microsoft.com/office/powerpoint/2010/main" val="37555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Novo Regramento da REURB: </a:t>
            </a:r>
            <a:r>
              <a:rPr lang="pt-BR" dirty="0" smtClean="0"/>
              <a:t>MP 759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42773"/>
          </a:xfrm>
        </p:spPr>
        <p:txBody>
          <a:bodyPr>
            <a:normAutofit/>
          </a:bodyPr>
          <a:lstStyle/>
          <a:p>
            <a:r>
              <a:rPr lang="pt-BR" sz="2400" dirty="0" smtClean="0"/>
              <a:t>MP 759 foi publicada em 22 de dezembro de 2016. </a:t>
            </a:r>
          </a:p>
          <a:p>
            <a:r>
              <a:rPr lang="pt-BR" sz="2400" dirty="0" smtClean="0"/>
              <a:t>Foi objeto de 732 Emendas Parlamentares, transformando-se no </a:t>
            </a:r>
            <a:r>
              <a:rPr lang="pt-BR" sz="2400" dirty="0"/>
              <a:t>PLV 12/2017</a:t>
            </a:r>
            <a:r>
              <a:rPr lang="pt-BR" sz="2400" dirty="0" smtClean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400" dirty="0" smtClean="0"/>
              <a:t>207 Emendas sobre REURB.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400" dirty="0" smtClean="0"/>
              <a:t>01 Emenda para promover alteração à Usucapião Extrajudicial.</a:t>
            </a:r>
          </a:p>
          <a:p>
            <a:pPr marL="0" indent="0">
              <a:buNone/>
            </a:pPr>
            <a:endParaRPr lang="pt-BR" sz="2400" dirty="0" smtClean="0"/>
          </a:p>
          <a:p>
            <a:r>
              <a:rPr lang="pt-BR" sz="2400" dirty="0" smtClean="0"/>
              <a:t>Situação atual do PLV 12/2017: votação foi ultimada na Câmara em 27/06 e aguarda sanção presidencial.</a:t>
            </a:r>
          </a:p>
          <a:p>
            <a:r>
              <a:rPr lang="pt-BR" sz="2400" dirty="0" smtClean="0"/>
              <a:t>Revoga todo o Capítulo de REURB da Lei 11.977/09.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69386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Instrumentos da MP-759, conforme níveis de irregularidade registral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471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Possibilidade de REURB em Zona Rural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(Nível 1):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i="1" dirty="0" smtClean="0"/>
              <a:t>	“Art. 11. Para fins dessa Lei, consideram-se:</a:t>
            </a:r>
          </a:p>
          <a:p>
            <a:pPr marL="0" indent="0" algn="just">
              <a:buNone/>
            </a:pPr>
            <a:r>
              <a:rPr lang="pt-BR" i="1" dirty="0" smtClean="0"/>
              <a:t>	I. </a:t>
            </a:r>
            <a:r>
              <a:rPr lang="pt-BR" b="1" i="1" dirty="0" smtClean="0"/>
              <a:t>núcleo </a:t>
            </a:r>
            <a:r>
              <a:rPr lang="pt-BR" b="1" i="1" dirty="0"/>
              <a:t>urbano</a:t>
            </a:r>
            <a:r>
              <a:rPr lang="pt-BR" i="1" dirty="0"/>
              <a:t>: </a:t>
            </a:r>
            <a:r>
              <a:rPr lang="pt-BR" i="1" dirty="0" smtClean="0"/>
              <a:t>o </a:t>
            </a:r>
            <a:r>
              <a:rPr lang="pt-BR" b="1" i="1" dirty="0"/>
              <a:t>assentamento humano</a:t>
            </a:r>
            <a:r>
              <a:rPr lang="pt-BR" i="1" dirty="0"/>
              <a:t>, </a:t>
            </a:r>
            <a:r>
              <a:rPr lang="pt-BR" b="1" i="1" dirty="0"/>
              <a:t>com uso e características urbanas</a:t>
            </a:r>
            <a:r>
              <a:rPr lang="pt-BR" i="1" dirty="0"/>
              <a:t> </a:t>
            </a:r>
            <a:r>
              <a:rPr lang="pt-BR" i="1" dirty="0" smtClean="0"/>
              <a:t>	constituído </a:t>
            </a:r>
            <a:r>
              <a:rPr lang="pt-BR" i="1" dirty="0"/>
              <a:t>por unidades imobiliárias de área inferior à fração mínima de parcelamento, </a:t>
            </a:r>
            <a:r>
              <a:rPr lang="pt-BR" i="1" dirty="0" smtClean="0"/>
              <a:t>	prevista </a:t>
            </a:r>
            <a:r>
              <a:rPr lang="pt-BR" i="1" dirty="0"/>
              <a:t>na Lei nº 5.868, de 12 de dezembro de 1972, independentemente da </a:t>
            </a:r>
            <a:r>
              <a:rPr lang="pt-BR" i="1" dirty="0" smtClean="0"/>
              <a:t>	propriedade </a:t>
            </a:r>
            <a:r>
              <a:rPr lang="pt-BR" i="1" dirty="0"/>
              <a:t>do solo, </a:t>
            </a:r>
            <a:r>
              <a:rPr lang="pt-BR" b="1" i="1" u="sng" dirty="0"/>
              <a:t>ainda que situado em área qualificada ou inscrita como </a:t>
            </a:r>
            <a:r>
              <a:rPr lang="pt-BR" b="1" i="1" u="sng" dirty="0" smtClean="0"/>
              <a:t>rural</a:t>
            </a:r>
            <a:r>
              <a:rPr lang="pt-BR" b="1" i="1" dirty="0" smtClean="0"/>
              <a:t>.”</a:t>
            </a:r>
            <a:r>
              <a:rPr lang="pt-BR" i="1" dirty="0" smtClean="0"/>
              <a:t> </a:t>
            </a:r>
          </a:p>
          <a:p>
            <a:endParaRPr lang="pt-BR" dirty="0"/>
          </a:p>
          <a:p>
            <a:r>
              <a:rPr lang="pt-BR" b="1" dirty="0" smtClean="0"/>
              <a:t>OU SEJA: Permite-se abertura de matrículas urbanas (área inferior à F.M.P.) em zona rural.</a:t>
            </a:r>
            <a:endParaRPr lang="pt-BR" dirty="0" smtClean="0"/>
          </a:p>
          <a:p>
            <a:pPr algn="just"/>
            <a:r>
              <a:rPr lang="pt-BR" dirty="0"/>
              <a:t>A Lei </a:t>
            </a:r>
            <a:r>
              <a:rPr lang="pt-BR" dirty="0" smtClean="0"/>
              <a:t>6.766/79 (Lei de </a:t>
            </a:r>
            <a:r>
              <a:rPr lang="pt-BR" dirty="0"/>
              <a:t>Parcelamento do Solo </a:t>
            </a:r>
            <a:r>
              <a:rPr lang="pt-BR" dirty="0" smtClean="0"/>
              <a:t>Urbano) </a:t>
            </a:r>
            <a:r>
              <a:rPr lang="pt-BR" dirty="0"/>
              <a:t>e a Lei 11.977/09 restringem </a:t>
            </a:r>
            <a:r>
              <a:rPr lang="pt-BR" dirty="0" smtClean="0"/>
              <a:t>a aplicabilidade de seus instrumentos às </a:t>
            </a:r>
            <a:r>
              <a:rPr lang="pt-BR" dirty="0"/>
              <a:t>áreas urbanas </a:t>
            </a:r>
            <a:r>
              <a:rPr lang="pt-BR" dirty="0" smtClean="0"/>
              <a:t>assim previstas </a:t>
            </a:r>
            <a:r>
              <a:rPr lang="pt-BR" dirty="0"/>
              <a:t>em Lei </a:t>
            </a:r>
            <a:r>
              <a:rPr lang="pt-BR" dirty="0" smtClean="0"/>
              <a:t>Municipal </a:t>
            </a:r>
            <a:r>
              <a:rPr lang="pt-BR" b="1" dirty="0" smtClean="0"/>
              <a:t>(critério localização), </a:t>
            </a:r>
            <a:r>
              <a:rPr lang="pt-BR" dirty="0" smtClean="0"/>
              <a:t>em razão da competência constitucional dos Municípios de promoverem o </a:t>
            </a:r>
            <a:r>
              <a:rPr lang="pt-BR" b="1" dirty="0"/>
              <a:t>adequado ordenamento territorial</a:t>
            </a:r>
            <a:r>
              <a:rPr lang="pt-BR" dirty="0"/>
              <a:t>, mediante </a:t>
            </a:r>
            <a:r>
              <a:rPr lang="pt-BR" b="1" dirty="0" smtClean="0"/>
              <a:t>planejamento </a:t>
            </a:r>
            <a:r>
              <a:rPr lang="pt-BR" b="1" dirty="0"/>
              <a:t>e controle do uso, do parcelamento e da ocupação do solo </a:t>
            </a:r>
            <a:r>
              <a:rPr lang="pt-BR" b="1" dirty="0" smtClean="0"/>
              <a:t>urbano</a:t>
            </a:r>
            <a:r>
              <a:rPr lang="pt-BR" dirty="0" smtClean="0"/>
              <a:t> </a:t>
            </a:r>
            <a:r>
              <a:rPr lang="pt-BR" b="1" dirty="0" smtClean="0"/>
              <a:t>(Art. 30, VIII, CRFB)</a:t>
            </a:r>
            <a:r>
              <a:rPr lang="pt-BR" i="1" dirty="0" smtClean="0"/>
              <a:t>.</a:t>
            </a:r>
          </a:p>
          <a:p>
            <a:pPr marL="0" indent="0" algn="just">
              <a:buNone/>
            </a:pP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Flexibilização de contrapartidas e exigências urbanísticas (Níveis 1 e 3):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2066795"/>
            <a:ext cx="8915400" cy="4791205"/>
          </a:xfrm>
        </p:spPr>
        <p:txBody>
          <a:bodyPr/>
          <a:lstStyle/>
          <a:p>
            <a:pPr marL="400050" lvl="1" indent="0" algn="just">
              <a:buNone/>
            </a:pPr>
            <a:r>
              <a:rPr lang="pt-BR" sz="2400" i="1" dirty="0" smtClean="0"/>
              <a:t>“Art. 11. </a:t>
            </a:r>
            <a:r>
              <a:rPr lang="pt-BR" sz="2400" dirty="0" smtClean="0"/>
              <a:t>(...)</a:t>
            </a:r>
            <a:endParaRPr lang="pt-BR" sz="2400" i="1" dirty="0" smtClean="0"/>
          </a:p>
          <a:p>
            <a:pPr marL="400050" lvl="1" indent="0" algn="just">
              <a:buNone/>
            </a:pPr>
            <a:r>
              <a:rPr lang="pt-BR" sz="2400" i="1" dirty="0" smtClean="0"/>
              <a:t>§ </a:t>
            </a:r>
            <a:r>
              <a:rPr lang="pt-BR" sz="2400" i="1" dirty="0"/>
              <a:t>1º Para fins de </a:t>
            </a:r>
            <a:r>
              <a:rPr lang="pt-BR" sz="2400" i="1" dirty="0" err="1"/>
              <a:t>Reurb</a:t>
            </a:r>
            <a:r>
              <a:rPr lang="pt-BR" sz="2400" i="1" dirty="0"/>
              <a:t>, os Municípios poderão dispensar as exigências relativas ao </a:t>
            </a:r>
            <a:r>
              <a:rPr lang="pt-BR" sz="2400" i="1" u="sng" dirty="0"/>
              <a:t>percentual e às dimensões de áreas destinadas ao uso público ou ao tamanho dos lotes regularizados</a:t>
            </a:r>
            <a:r>
              <a:rPr lang="pt-BR" sz="2400" b="1" i="1" u="sng" dirty="0"/>
              <a:t>, assim como a outros parâmetros urbanísticos e </a:t>
            </a:r>
            <a:r>
              <a:rPr lang="pt-BR" sz="2400" b="1" i="1" u="sng" dirty="0" smtClean="0"/>
              <a:t>edilícios</a:t>
            </a:r>
            <a:r>
              <a:rPr lang="pt-BR" sz="2400" b="1" i="1" dirty="0" smtClean="0"/>
              <a:t>.”</a:t>
            </a:r>
          </a:p>
          <a:p>
            <a:pPr algn="just"/>
            <a:endParaRPr lang="pt-BR" i="1" u="sng" dirty="0"/>
          </a:p>
          <a:p>
            <a:pPr algn="just"/>
            <a:r>
              <a:rPr lang="pt-BR" sz="2000" dirty="0" smtClean="0"/>
              <a:t>Lei 11.977/09 fixava marco temporal em 2009, mas limitava as flexibilizações a tamanho de lotes e percentual de transferência aos Municípios. </a:t>
            </a:r>
            <a:r>
              <a:rPr lang="pt-BR" sz="2000" b="1" u="sng" dirty="0" smtClean="0"/>
              <a:t>Nada mencionava quanto a flexibilizações de outros parâmetros urbanísticos ou construtivos.</a:t>
            </a:r>
          </a:p>
          <a:p>
            <a:pPr algn="just"/>
            <a:endParaRPr lang="pt-BR" i="1" dirty="0"/>
          </a:p>
          <a:p>
            <a:pPr algn="just"/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1723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1009</TotalTime>
  <Words>2855</Words>
  <Application>Microsoft Office PowerPoint</Application>
  <PresentationFormat>Widescreen</PresentationFormat>
  <Paragraphs>181</Paragraphs>
  <Slides>29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4" baseType="lpstr">
      <vt:lpstr>Arial</vt:lpstr>
      <vt:lpstr>Century Gothic</vt:lpstr>
      <vt:lpstr>Wingdings</vt:lpstr>
      <vt:lpstr>Wingdings 3</vt:lpstr>
      <vt:lpstr>Cacho</vt:lpstr>
      <vt:lpstr>Regularização Fundiária Urbana (REURB) e  Usucapião Extrajudicial</vt:lpstr>
      <vt:lpstr>Regularização Fundiária Urbana (REURB)</vt:lpstr>
      <vt:lpstr>Regularização Fundiária Urbana (REURB)</vt:lpstr>
      <vt:lpstr>Irregularidade Fundiária Urbana (perspectiva registral):</vt:lpstr>
      <vt:lpstr>Processos de Regularização Fundiária Urbana ultimados sob a égide da Lei 11.977/09:</vt:lpstr>
      <vt:lpstr>Novo Regramento da REURB: MP 759</vt:lpstr>
      <vt:lpstr>Instrumentos da MP-759, conforme níveis de irregularidade registral</vt:lpstr>
      <vt:lpstr>Possibilidade de REURB em Zona Rural (Nível 1):</vt:lpstr>
      <vt:lpstr>Flexibilização de contrapartidas e exigências urbanísticas (Níveis 1 e 3):</vt:lpstr>
      <vt:lpstr>Auto de Demarcação Urbanística (Nível 1): </vt:lpstr>
      <vt:lpstr>Auto de Demarcação Urbanística (Nível 1): </vt:lpstr>
      <vt:lpstr>Certidão de Regularização Fundiária – CRF (Níveis 1 e 2):</vt:lpstr>
      <vt:lpstr>Dispensa de procedimentos da Lei 8.666/93 para alienação de imóveis públicos (Nível 2):</vt:lpstr>
      <vt:lpstr>Titulação por “Legitimação Fundiária” (Nível 2): </vt:lpstr>
      <vt:lpstr>Titulação por “Legitimação Fundiária” (Nível 2): </vt:lpstr>
      <vt:lpstr>Usucapião Extrajudicial (Nível 2):</vt:lpstr>
      <vt:lpstr>Usucapião Extrajudicial (Nível 2):</vt:lpstr>
      <vt:lpstr>Usucapião Extrajudicial (Nível 2):</vt:lpstr>
      <vt:lpstr>Usucapião Extrajudicial (Nível 2):</vt:lpstr>
      <vt:lpstr>Desnecessidade de comprovação de recolhimento de tributos para REURB-S (Nível 2):</vt:lpstr>
      <vt:lpstr>Flexibilização de parâmetros construtivos (Nível 3):</vt:lpstr>
      <vt:lpstr>Não-exigência de Habite-se ou CND Previdenciária para regularização construtiva em REURB-S (Nível 3):</vt:lpstr>
      <vt:lpstr>Não-exigência de Habite-se ou CND Previdenciária para regularização construtiva em REURB-S (Nível 3):</vt:lpstr>
      <vt:lpstr>Direito Real de Laje (Nível 4):</vt:lpstr>
      <vt:lpstr>Direito Real de Laje (Nível 4):</vt:lpstr>
      <vt:lpstr>Condomínio de Lotes (Níveis 1 e 4):</vt:lpstr>
      <vt:lpstr>Condomínio Urbano Simples (Níveis 1 e 4):</vt:lpstr>
      <vt:lpstr>Considerações Finais:</vt:lpstr>
      <vt:lpstr>Muito Obrigado!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Regularização Fundiária Urbana e Usucapião Extrajudicial</dc:title>
  <dc:creator>Registro</dc:creator>
  <cp:lastModifiedBy>Registro</cp:lastModifiedBy>
  <cp:revision>90</cp:revision>
  <dcterms:created xsi:type="dcterms:W3CDTF">2017-06-28T00:25:35Z</dcterms:created>
  <dcterms:modified xsi:type="dcterms:W3CDTF">2017-06-29T12:02:28Z</dcterms:modified>
</cp:coreProperties>
</file>