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5" r:id="rId6"/>
    <p:sldId id="264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OME\Downloads\Programa%20Execu&#231;&#227;o%20Eficiente%20-%20Atualiza&#231;&#227;o%20Maio%20-%202017%20(2)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OME\Downloads\Programa%20Execu&#231;&#227;o%20Eficiente%20-%20Atualiza&#231;&#227;o%20Maio%20-%202017%20(2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pt-BR" sz="1200"/>
              <a:t>EXECUÇÕES FISCAIS MUNICIPAIS - UBERLÂNDIA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'[Execucoes Fiscais - 2013 a 2017 - SO MUNICIPAIS - COM GRAFICOS.xlsx]UBERLANDIA'!$B$9</c:f>
              <c:strCache>
                <c:ptCount val="1"/>
                <c:pt idx="0">
                  <c:v>Distribuições</c:v>
                </c:pt>
              </c:strCache>
            </c:strRef>
          </c:tx>
          <c:dLbls>
            <c:dLbl>
              <c:idx val="2"/>
              <c:layout>
                <c:manualLayout>
                  <c:x val="-5.1910429800926049E-2"/>
                  <c:y val="5.6848388217455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DE-45E8-96C0-887EC1AC1498}"/>
                </c:ext>
              </c:extLst>
            </c:dLbl>
            <c:dLbl>
              <c:idx val="4"/>
              <c:layout>
                <c:manualLayout>
                  <c:x val="2.4307426687943078E-3"/>
                  <c:y val="-2.6898153723666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DE-45E8-96C0-887EC1AC1498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GRAFICOS.xlsx]UBERLANDIA'!$A$10:$A$14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GRAFICOS.xlsx]UBERLANDIA'!$B$10:$B$14</c:f>
              <c:numCache>
                <c:formatCode>#,##0</c:formatCode>
                <c:ptCount val="5"/>
                <c:pt idx="0">
                  <c:v>8196</c:v>
                </c:pt>
                <c:pt idx="1">
                  <c:v>13319</c:v>
                </c:pt>
                <c:pt idx="2">
                  <c:v>10056</c:v>
                </c:pt>
                <c:pt idx="3">
                  <c:v>4731</c:v>
                </c:pt>
                <c:pt idx="4">
                  <c:v>1380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DE-45E8-96C0-887EC1AC1498}"/>
            </c:ext>
          </c:extLst>
        </c:ser>
        <c:ser>
          <c:idx val="1"/>
          <c:order val="1"/>
          <c:tx>
            <c:strRef>
              <c:f>'[Execucoes Fiscais - 2013 a 2017 - SO MUNICIPAIS - COM GRAFICOS.xlsx]UBERLANDIA'!$C$9</c:f>
              <c:strCache>
                <c:ptCount val="1"/>
                <c:pt idx="0">
                  <c:v>Acervo</c:v>
                </c:pt>
              </c:strCache>
            </c:strRef>
          </c:tx>
          <c:dLbls>
            <c:spPr>
              <a:solidFill>
                <a:schemeClr val="accent2">
                  <a:lumMod val="20000"/>
                  <a:lumOff val="8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GRAFICOS.xlsx]UBERLANDIA'!$A$10:$A$14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GRAFICOS.xlsx]UBERLANDIA'!$C$10:$C$14</c:f>
              <c:numCache>
                <c:formatCode>#,##0</c:formatCode>
                <c:ptCount val="5"/>
                <c:pt idx="0">
                  <c:v>84751</c:v>
                </c:pt>
                <c:pt idx="1">
                  <c:v>90391</c:v>
                </c:pt>
                <c:pt idx="2">
                  <c:v>84470</c:v>
                </c:pt>
                <c:pt idx="3">
                  <c:v>68468</c:v>
                </c:pt>
                <c:pt idx="4">
                  <c:v>68134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DE-45E8-96C0-887EC1AC1498}"/>
            </c:ext>
          </c:extLst>
        </c:ser>
        <c:ser>
          <c:idx val="2"/>
          <c:order val="2"/>
          <c:tx>
            <c:strRef>
              <c:f>'[Execucoes Fiscais - 2013 a 2017 - SO MUNICIPAIS - COM GRAFICOS.xlsx]UBERLANDIA'!$D$9</c:f>
              <c:strCache>
                <c:ptCount val="1"/>
                <c:pt idx="0">
                  <c:v>Baixas</c:v>
                </c:pt>
              </c:strCache>
            </c:strRef>
          </c:tx>
          <c:dLbls>
            <c:dLbl>
              <c:idx val="0"/>
              <c:layout>
                <c:manualLayout>
                  <c:x val="-9.2807352569300908E-2"/>
                  <c:y val="2.5994399081252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DE-45E8-96C0-887EC1AC1498}"/>
                </c:ext>
              </c:extLst>
            </c:dLbl>
            <c:dLbl>
              <c:idx val="1"/>
              <c:layout>
                <c:manualLayout>
                  <c:x val="-4.6295724662324227E-2"/>
                  <c:y val="5.6848388217455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DE-45E8-96C0-887EC1AC1498}"/>
                </c:ext>
              </c:extLst>
            </c:dLbl>
            <c:dLbl>
              <c:idx val="4"/>
              <c:layout>
                <c:manualLayout>
                  <c:x val="-1.9989361794891919E-3"/>
                  <c:y val="-0.110644695664788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DE-45E8-96C0-887EC1AC1498}"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GRAFICOS.xlsx]UBERLANDIA'!$A$10:$A$14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GRAFICOS.xlsx]UBERLANDIA'!$D$10:$D$14</c:f>
              <c:numCache>
                <c:formatCode>#,##0</c:formatCode>
                <c:ptCount val="5"/>
                <c:pt idx="0">
                  <c:v>5014</c:v>
                </c:pt>
                <c:pt idx="1">
                  <c:v>7702</c:v>
                </c:pt>
                <c:pt idx="2">
                  <c:v>16013</c:v>
                </c:pt>
                <c:pt idx="3">
                  <c:v>20761</c:v>
                </c:pt>
                <c:pt idx="4">
                  <c:v>1717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6DE-45E8-96C0-887EC1AC149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5931136"/>
        <c:axId val="105932672"/>
      </c:lineChart>
      <c:catAx>
        <c:axId val="10593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5932672"/>
        <c:crosses val="autoZero"/>
        <c:auto val="1"/>
        <c:lblAlgn val="ctr"/>
        <c:lblOffset val="100"/>
        <c:noMultiLvlLbl val="0"/>
      </c:catAx>
      <c:valAx>
        <c:axId val="10593267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crossAx val="1059311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sz="1200"/>
              <a:t>EXECUÇÕES FISCAIS MUNICIPAIS - BELO HORIZONTE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'[Execucoes Fiscais - 2013 a 2017 - SO MUNICIPAIS - COM GRAFICOS.xlsx]BELO HORIZONTE'!$B$9</c:f>
              <c:strCache>
                <c:ptCount val="1"/>
                <c:pt idx="0">
                  <c:v>Distribuições</c:v>
                </c:pt>
              </c:strCache>
            </c:strRef>
          </c:tx>
          <c:dLbls>
            <c:dLbl>
              <c:idx val="1"/>
              <c:layout>
                <c:manualLayout>
                  <c:x val="-5.6340108649209505E-2"/>
                  <c:y val="5.6848388217455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8B-4040-AFB1-9E6A09F8BB3A}"/>
                </c:ext>
              </c:extLst>
            </c:dLbl>
            <c:dLbl>
              <c:idx val="4"/>
              <c:layout>
                <c:manualLayout>
                  <c:x val="-2.3264533793740898E-4"/>
                  <c:y val="-3.5713579191153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8B-4040-AFB1-9E6A09F8BB3A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GRAFICOS.xlsx]BELO HORIZONTE'!$A$10:$A$14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GRAFICOS.xlsx]BELO HORIZONTE'!$B$10:$B$14</c:f>
              <c:numCache>
                <c:formatCode>#,##0</c:formatCode>
                <c:ptCount val="5"/>
                <c:pt idx="0">
                  <c:v>10516</c:v>
                </c:pt>
                <c:pt idx="1">
                  <c:v>15006</c:v>
                </c:pt>
                <c:pt idx="2">
                  <c:v>3847</c:v>
                </c:pt>
                <c:pt idx="3">
                  <c:v>1468</c:v>
                </c:pt>
                <c:pt idx="4">
                  <c:v>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8B-4040-AFB1-9E6A09F8BB3A}"/>
            </c:ext>
          </c:extLst>
        </c:ser>
        <c:ser>
          <c:idx val="1"/>
          <c:order val="1"/>
          <c:tx>
            <c:strRef>
              <c:f>'[Execucoes Fiscais - 2013 a 2017 - SO MUNICIPAIS - COM GRAFICOS.xlsx]BELO HORIZONTE'!$C$9</c:f>
              <c:strCache>
                <c:ptCount val="1"/>
                <c:pt idx="0">
                  <c:v>Acervo</c:v>
                </c:pt>
              </c:strCache>
            </c:strRef>
          </c:tx>
          <c:dLbls>
            <c:dLbl>
              <c:idx val="4"/>
              <c:layout>
                <c:manualLayout>
                  <c:x val="-1.2043320166374553E-2"/>
                  <c:y val="-7.538299379484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8B-4040-AFB1-9E6A09F8BB3A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GRAFICOS.xlsx]BELO HORIZONTE'!$A$10:$A$14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GRAFICOS.xlsx]BELO HORIZONTE'!$C$10:$C$14</c:f>
              <c:numCache>
                <c:formatCode>#,##0</c:formatCode>
                <c:ptCount val="5"/>
                <c:pt idx="0">
                  <c:v>78696</c:v>
                </c:pt>
                <c:pt idx="1">
                  <c:v>77269</c:v>
                </c:pt>
                <c:pt idx="2">
                  <c:v>44216</c:v>
                </c:pt>
                <c:pt idx="3">
                  <c:v>25596</c:v>
                </c:pt>
                <c:pt idx="4">
                  <c:v>20740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A8B-4040-AFB1-9E6A09F8BB3A}"/>
            </c:ext>
          </c:extLst>
        </c:ser>
        <c:ser>
          <c:idx val="2"/>
          <c:order val="2"/>
          <c:tx>
            <c:strRef>
              <c:f>'[Execucoes Fiscais - 2013 a 2017 - SO MUNICIPAIS - COM GRAFICOS.xlsx]BELO HORIZONTE'!$D$9</c:f>
              <c:strCache>
                <c:ptCount val="1"/>
                <c:pt idx="0">
                  <c:v>Baixas</c:v>
                </c:pt>
              </c:strCache>
            </c:strRef>
          </c:tx>
          <c:dLbls>
            <c:dLbl>
              <c:idx val="1"/>
              <c:layout>
                <c:manualLayout>
                  <c:x val="-4.305107210435901E-2"/>
                  <c:y val="-0.101829270197302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8B-4040-AFB1-9E6A09F8BB3A}"/>
                </c:ext>
              </c:extLst>
            </c:dLbl>
            <c:dLbl>
              <c:idx val="2"/>
              <c:layout>
                <c:manualLayout>
                  <c:x val="-3.8621393256075547E-2"/>
                  <c:y val="6.56638136849415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8B-4040-AFB1-9E6A09F8BB3A}"/>
                </c:ext>
              </c:extLst>
            </c:dLbl>
            <c:dLbl>
              <c:idx val="4"/>
              <c:layout>
                <c:manualLayout>
                  <c:x val="-6.4286150277726916E-3"/>
                  <c:y val="-6.6567568327356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8B-4040-AFB1-9E6A09F8BB3A}"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GRAFICOS.xlsx]BELO HORIZONTE'!$A$10:$A$14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GRAFICOS.xlsx]BELO HORIZONTE'!$D$10:$D$14</c:f>
              <c:numCache>
                <c:formatCode>#,##0</c:formatCode>
                <c:ptCount val="5"/>
                <c:pt idx="0">
                  <c:v>54164</c:v>
                </c:pt>
                <c:pt idx="1">
                  <c:v>16725</c:v>
                </c:pt>
                <c:pt idx="2">
                  <c:v>37927</c:v>
                </c:pt>
                <c:pt idx="3">
                  <c:v>72910</c:v>
                </c:pt>
                <c:pt idx="4">
                  <c:v>6756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A8B-4040-AFB1-9E6A09F8BB3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7454976"/>
        <c:axId val="103118336"/>
      </c:lineChart>
      <c:catAx>
        <c:axId val="147454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3118336"/>
        <c:crosses val="autoZero"/>
        <c:auto val="1"/>
        <c:lblAlgn val="ctr"/>
        <c:lblOffset val="100"/>
        <c:noMultiLvlLbl val="0"/>
      </c:catAx>
      <c:valAx>
        <c:axId val="10311833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crossAx val="1474549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sz="1200"/>
              <a:t>EXECUÇÕES FISCAIS MUNICIPAIS - TODAS COMARCAS DO ESTADO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'[Execucoes Fiscais - 2013 a 2017 - SO MUNICIPAIS - COM GRAFICOS.xlsx]ESTADO'!$B$9</c:f>
              <c:strCache>
                <c:ptCount val="1"/>
                <c:pt idx="0">
                  <c:v>Distribuições</c:v>
                </c:pt>
              </c:strCache>
            </c:strRef>
          </c:tx>
          <c:dLbls>
            <c:dLbl>
              <c:idx val="0"/>
              <c:layout>
                <c:manualLayout>
                  <c:x val="-5.9739799966864605E-2"/>
                  <c:y val="-6.6567568327356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EF-41B6-AEC5-68734C9CF1EE}"/>
                </c:ext>
              </c:extLst>
            </c:dLbl>
            <c:dLbl>
              <c:idx val="2"/>
              <c:layout>
                <c:manualLayout>
                  <c:x val="-5.1910429800926049E-2"/>
                  <c:y val="5.2440675483711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EF-41B6-AEC5-68734C9CF1EE}"/>
                </c:ext>
              </c:extLst>
            </c:dLbl>
            <c:dLbl>
              <c:idx val="4"/>
              <c:layout>
                <c:manualLayout>
                  <c:x val="-9.691230456658034E-4"/>
                  <c:y val="-9.267302788693905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EF-41B6-AEC5-68734C9CF1EE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GRAFICOS.xlsx]ESTADO'!$A$10:$A$14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GRAFICOS.xlsx]ESTADO'!$B$10:$B$14</c:f>
              <c:numCache>
                <c:formatCode>#,##0</c:formatCode>
                <c:ptCount val="5"/>
                <c:pt idx="0">
                  <c:v>115672</c:v>
                </c:pt>
                <c:pt idx="1">
                  <c:v>107231</c:v>
                </c:pt>
                <c:pt idx="2">
                  <c:v>64428</c:v>
                </c:pt>
                <c:pt idx="3">
                  <c:v>54625</c:v>
                </c:pt>
                <c:pt idx="4">
                  <c:v>15317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EF-41B6-AEC5-68734C9CF1EE}"/>
            </c:ext>
          </c:extLst>
        </c:ser>
        <c:ser>
          <c:idx val="1"/>
          <c:order val="1"/>
          <c:tx>
            <c:strRef>
              <c:f>'[Execucoes Fiscais - 2013 a 2017 - SO MUNICIPAIS - COM GRAFICOS.xlsx]ESTADO'!$C$9</c:f>
              <c:strCache>
                <c:ptCount val="1"/>
                <c:pt idx="0">
                  <c:v>Acervo</c:v>
                </c:pt>
              </c:strCache>
            </c:strRef>
          </c:tx>
          <c:dLbls>
            <c:spPr>
              <a:solidFill>
                <a:schemeClr val="accent2">
                  <a:lumMod val="20000"/>
                  <a:lumOff val="8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GRAFICOS.xlsx]ESTADO'!$A$10:$A$14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GRAFICOS.xlsx]ESTADO'!$C$10:$C$14</c:f>
              <c:numCache>
                <c:formatCode>#,##0</c:formatCode>
                <c:ptCount val="5"/>
                <c:pt idx="0">
                  <c:v>604428</c:v>
                </c:pt>
                <c:pt idx="1">
                  <c:v>623564</c:v>
                </c:pt>
                <c:pt idx="2">
                  <c:v>538426</c:v>
                </c:pt>
                <c:pt idx="3">
                  <c:v>473492</c:v>
                </c:pt>
                <c:pt idx="4">
                  <c:v>447059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FEF-41B6-AEC5-68734C9CF1EE}"/>
            </c:ext>
          </c:extLst>
        </c:ser>
        <c:ser>
          <c:idx val="2"/>
          <c:order val="2"/>
          <c:tx>
            <c:strRef>
              <c:f>'[Execucoes Fiscais - 2013 a 2017 - SO MUNICIPAIS - COM GRAFICOS.xlsx]ESTADO'!$D$9</c:f>
              <c:strCache>
                <c:ptCount val="1"/>
                <c:pt idx="0">
                  <c:v>Baixas</c:v>
                </c:pt>
              </c:strCache>
            </c:strRef>
          </c:tx>
          <c:dLbls>
            <c:dLbl>
              <c:idx val="0"/>
              <c:layout>
                <c:manualLayout>
                  <c:x val="-5.752496054272286E-2"/>
                  <c:y val="5.684838821745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EF-41B6-AEC5-68734C9CF1EE}"/>
                </c:ext>
              </c:extLst>
            </c:dLbl>
            <c:dLbl>
              <c:idx val="1"/>
              <c:layout>
                <c:manualLayout>
                  <c:x val="-5.1910429800926049E-2"/>
                  <c:y val="5.6848388217455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EF-41B6-AEC5-68734C9CF1EE}"/>
                </c:ext>
              </c:extLst>
            </c:dLbl>
            <c:dLbl>
              <c:idx val="4"/>
              <c:layout>
                <c:manualLayout>
                  <c:x val="-3.1839624698075529E-3"/>
                  <c:y val="-6.6567568327356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EF-41B6-AEC5-68734C9CF1EE}"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'[Execucoes Fiscais - 2013 a 2017 - SO MUNICIPAIS - COM GRAFICOS.xlsx]ESTADO'!$A$10:$A$14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(*)</c:v>
                </c:pt>
              </c:strCache>
            </c:strRef>
          </c:cat>
          <c:val>
            <c:numRef>
              <c:f>'[Execucoes Fiscais - 2013 a 2017 - SO MUNICIPAIS - COM GRAFICOS.xlsx]ESTADO'!$D$10:$D$14</c:f>
              <c:numCache>
                <c:formatCode>#,##0</c:formatCode>
                <c:ptCount val="5"/>
                <c:pt idx="0">
                  <c:v>107551</c:v>
                </c:pt>
                <c:pt idx="1">
                  <c:v>89826</c:v>
                </c:pt>
                <c:pt idx="2">
                  <c:v>153365</c:v>
                </c:pt>
                <c:pt idx="3">
                  <c:v>179994</c:v>
                </c:pt>
                <c:pt idx="4">
                  <c:v>44832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FEF-41B6-AEC5-68734C9CF1E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8013184"/>
        <c:axId val="81173120"/>
      </c:lineChart>
      <c:catAx>
        <c:axId val="78013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1173120"/>
        <c:crosses val="autoZero"/>
        <c:auto val="1"/>
        <c:lblAlgn val="ctr"/>
        <c:lblOffset val="100"/>
        <c:noMultiLvlLbl val="0"/>
      </c:catAx>
      <c:valAx>
        <c:axId val="8117312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crossAx val="78013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Execução Fiscal Municipal - Distribuições e Baixas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'[Programa Execução Eficiente - Atualização Maio - 2017 (2).xlsx]Execução Fiscal_Mun_Esta_Fed'!$C$14</c:f>
              <c:strCache>
                <c:ptCount val="1"/>
                <c:pt idx="0">
                  <c:v>DISTRIBUIÇÃO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Fiscal_Mun_Esta_Fed'!$B$15:$B$18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Fiscal_Mun_Esta_Fed'!$C$15:$C$18</c:f>
              <c:numCache>
                <c:formatCode>#,##0</c:formatCode>
                <c:ptCount val="4"/>
                <c:pt idx="0">
                  <c:v>115774</c:v>
                </c:pt>
                <c:pt idx="1">
                  <c:v>107233</c:v>
                </c:pt>
                <c:pt idx="2">
                  <c:v>64439</c:v>
                </c:pt>
                <c:pt idx="3">
                  <c:v>54626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FE-4E11-9C3F-7AE2F53D92DD}"/>
            </c:ext>
          </c:extLst>
        </c:ser>
        <c:ser>
          <c:idx val="1"/>
          <c:order val="1"/>
          <c:tx>
            <c:strRef>
              <c:f>'[Programa Execução Eficiente - Atualização Maio - 2017 (2).xlsx]Execução Fiscal_Mun_Esta_Fed'!$D$14</c:f>
              <c:strCache>
                <c:ptCount val="1"/>
                <c:pt idx="0">
                  <c:v>BAIXAS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Fiscal_Mun_Esta_Fed'!$B$15:$B$18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Fiscal_Mun_Esta_Fed'!$D$15:$D$18</c:f>
              <c:numCache>
                <c:formatCode>#,##0</c:formatCode>
                <c:ptCount val="4"/>
                <c:pt idx="0">
                  <c:v>104593</c:v>
                </c:pt>
                <c:pt idx="1">
                  <c:v>87900</c:v>
                </c:pt>
                <c:pt idx="2">
                  <c:v>150113</c:v>
                </c:pt>
                <c:pt idx="3">
                  <c:v>121350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FE-4E11-9C3F-7AE2F53D9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88287016"/>
        <c:axId val="588287408"/>
      </c:barChart>
      <c:catAx>
        <c:axId val="58828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8287408"/>
        <c:crosses val="autoZero"/>
        <c:auto val="1"/>
        <c:lblAlgn val="ctr"/>
        <c:lblOffset val="100"/>
        <c:noMultiLvlLbl val="0"/>
      </c:catAx>
      <c:valAx>
        <c:axId val="58828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8287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Execução Fiscal Estadual - Distribuições e Baixas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'[Programa Execução Eficiente - Atualização Maio - 2017 (2).xlsx]Execução Fiscal_Mun_Esta_Fed'!$C$21</c:f>
              <c:strCache>
                <c:ptCount val="1"/>
                <c:pt idx="0">
                  <c:v>DISTRIBUIÇÃO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Fiscal_Mun_Esta_Fed'!$B$22:$B$25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Fiscal_Mun_Esta_Fed'!$C$22:$C$25</c:f>
              <c:numCache>
                <c:formatCode>#,##0</c:formatCode>
                <c:ptCount val="4"/>
                <c:pt idx="0">
                  <c:v>18829</c:v>
                </c:pt>
                <c:pt idx="1">
                  <c:v>21913</c:v>
                </c:pt>
                <c:pt idx="2">
                  <c:v>10633</c:v>
                </c:pt>
                <c:pt idx="3">
                  <c:v>7579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2-41D1-83D3-5B5778446108}"/>
            </c:ext>
          </c:extLst>
        </c:ser>
        <c:ser>
          <c:idx val="1"/>
          <c:order val="1"/>
          <c:tx>
            <c:strRef>
              <c:f>'[Programa Execução Eficiente - Atualização Maio - 2017 (2).xlsx]Execução Fiscal_Mun_Esta_Fed'!$D$21</c:f>
              <c:strCache>
                <c:ptCount val="1"/>
                <c:pt idx="0">
                  <c:v>BAIXAS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Fiscal_Mun_Esta_Fed'!$B$22:$B$25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Fiscal_Mun_Esta_Fed'!$D$22:$D$25</c:f>
              <c:numCache>
                <c:formatCode>#,##0</c:formatCode>
                <c:ptCount val="4"/>
                <c:pt idx="0">
                  <c:v>13263</c:v>
                </c:pt>
                <c:pt idx="1">
                  <c:v>11663</c:v>
                </c:pt>
                <c:pt idx="2">
                  <c:v>16224</c:v>
                </c:pt>
                <c:pt idx="3">
                  <c:v>35258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2-41D1-83D3-5B5778446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88285056"/>
        <c:axId val="588282704"/>
      </c:barChart>
      <c:catAx>
        <c:axId val="58828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8282704"/>
        <c:crosses val="autoZero"/>
        <c:auto val="1"/>
        <c:lblAlgn val="ctr"/>
        <c:lblOffset val="100"/>
        <c:noMultiLvlLbl val="0"/>
      </c:catAx>
      <c:valAx>
        <c:axId val="58828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828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Execução Fiscal Federal - Distribuições e Baixas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'[Programa Execução Eficiente - Atualização Maio - 2017 (2).xlsx]Execução Fiscal_Mun_Esta_Fed'!$C$28</c:f>
              <c:strCache>
                <c:ptCount val="1"/>
                <c:pt idx="0">
                  <c:v>DISTRIBUIÇÃO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Fiscal_Mun_Esta_Fed'!$B$29:$B$32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Fiscal_Mun_Esta_Fed'!$C$29:$C$32</c:f>
              <c:numCache>
                <c:formatCode>#,##0</c:formatCode>
                <c:ptCount val="4"/>
                <c:pt idx="0">
                  <c:v>15593</c:v>
                </c:pt>
                <c:pt idx="1">
                  <c:v>16262</c:v>
                </c:pt>
                <c:pt idx="2" formatCode="General">
                  <c:v>267</c:v>
                </c:pt>
                <c:pt idx="3" formatCode="General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94-41DA-B89A-00CC6DFE5515}"/>
            </c:ext>
          </c:extLst>
        </c:ser>
        <c:ser>
          <c:idx val="1"/>
          <c:order val="1"/>
          <c:tx>
            <c:strRef>
              <c:f>'[Programa Execução Eficiente - Atualização Maio - 2017 (2).xlsx]Execução Fiscal_Mun_Esta_Fed'!$D$28</c:f>
              <c:strCache>
                <c:ptCount val="1"/>
                <c:pt idx="0">
                  <c:v>BAIXAS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Fiscal_Mun_Esta_Fed'!$B$29:$B$32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Fiscal_Mun_Esta_Fed'!$D$29:$D$32</c:f>
              <c:numCache>
                <c:formatCode>#,##0</c:formatCode>
                <c:ptCount val="4"/>
                <c:pt idx="0">
                  <c:v>6768</c:v>
                </c:pt>
                <c:pt idx="1">
                  <c:v>26114</c:v>
                </c:pt>
                <c:pt idx="2">
                  <c:v>23422</c:v>
                </c:pt>
                <c:pt idx="3">
                  <c:v>18940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94-41DA-B89A-00CC6DFE5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80292768"/>
        <c:axId val="580291200"/>
      </c:barChart>
      <c:catAx>
        <c:axId val="58029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0291200"/>
        <c:crosses val="autoZero"/>
        <c:auto val="1"/>
        <c:lblAlgn val="ctr"/>
        <c:lblOffset val="100"/>
        <c:noMultiLvlLbl val="0"/>
      </c:catAx>
      <c:valAx>
        <c:axId val="58029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029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Execução Fiscal - Distribuições e Baixas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'[Programa Execução Eficiente - Atualização Maio - 2017 (2).xlsx]Execução Fiscal_Mun_Esta_Fed'!$C$35</c:f>
              <c:strCache>
                <c:ptCount val="1"/>
                <c:pt idx="0">
                  <c:v>DISTRIBUIÇÃO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Fiscal_Mun_Esta_Fed'!$B$36:$B$39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Fiscal_Mun_Esta_Fed'!$C$36:$C$39</c:f>
              <c:numCache>
                <c:formatCode>#,##0</c:formatCode>
                <c:ptCount val="4"/>
                <c:pt idx="0">
                  <c:v>150196</c:v>
                </c:pt>
                <c:pt idx="1">
                  <c:v>145408</c:v>
                </c:pt>
                <c:pt idx="2">
                  <c:v>75339</c:v>
                </c:pt>
                <c:pt idx="3">
                  <c:v>62299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7-4B8D-904F-A76B97F994FE}"/>
            </c:ext>
          </c:extLst>
        </c:ser>
        <c:ser>
          <c:idx val="1"/>
          <c:order val="1"/>
          <c:tx>
            <c:strRef>
              <c:f>'[Programa Execução Eficiente - Atualização Maio - 2017 (2).xlsx]Execução Fiscal_Mun_Esta_Fed'!$D$35</c:f>
              <c:strCache>
                <c:ptCount val="1"/>
                <c:pt idx="0">
                  <c:v>BAIXAS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'[Programa Execução Eficiente - Atualização Maio - 2017 (2).xlsx]Execução Fiscal_Mun_Esta_Fed'!$B$36:$B$39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'[Programa Execução Eficiente - Atualização Maio - 2017 (2).xlsx]Execução Fiscal_Mun_Esta_Fed'!$D$36:$D$39</c:f>
              <c:numCache>
                <c:formatCode>#,##0</c:formatCode>
                <c:ptCount val="4"/>
                <c:pt idx="0">
                  <c:v>124624</c:v>
                </c:pt>
                <c:pt idx="1">
                  <c:v>125677</c:v>
                </c:pt>
                <c:pt idx="2">
                  <c:v>189759</c:v>
                </c:pt>
                <c:pt idx="3">
                  <c:v>175548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07-4B8D-904F-A76B97F99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80290808"/>
        <c:axId val="580289632"/>
      </c:barChart>
      <c:catAx>
        <c:axId val="58029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0289632"/>
        <c:crosses val="autoZero"/>
        <c:auto val="1"/>
        <c:lblAlgn val="ctr"/>
        <c:lblOffset val="100"/>
        <c:noMultiLvlLbl val="0"/>
      </c:catAx>
      <c:valAx>
        <c:axId val="5802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0290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40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80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7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25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55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3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90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043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42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19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35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3CE0B02-DEA5-45FC-A076-8E9D60D567FA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84B875E-07C3-49CB-8760-194FF9438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1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chart" Target="../charts/chart4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61C2294-B2FC-4A72-8537-241CB0C3E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900" y="0"/>
            <a:ext cx="3252131" cy="132117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E6F8C33-9E74-4888-B944-587E9A5D7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71" y="2204809"/>
            <a:ext cx="9827604" cy="16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4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7E3FDE4F-AE4F-4D15-96C6-1785D31454BC}"/>
              </a:ext>
            </a:extLst>
          </p:cNvPr>
          <p:cNvSpPr txBox="1"/>
          <p:nvPr/>
        </p:nvSpPr>
        <p:spPr>
          <a:xfrm>
            <a:off x="521293" y="96041"/>
            <a:ext cx="109300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Meta 5 de 2017</a:t>
            </a:r>
            <a:endParaRPr lang="pt-BR" sz="2800" dirty="0"/>
          </a:p>
          <a:p>
            <a:pPr algn="ctr"/>
            <a:r>
              <a:rPr lang="pt-BR" sz="2800" b="1" dirty="0"/>
              <a:t> </a:t>
            </a:r>
            <a:endParaRPr lang="pt-BR" sz="2800" dirty="0"/>
          </a:p>
          <a:p>
            <a:pPr algn="ctr"/>
            <a:r>
              <a:rPr lang="pt-BR" sz="2800" b="1" dirty="0"/>
              <a:t>Estabelecer política de </a:t>
            </a:r>
            <a:r>
              <a:rPr lang="pt-BR" sz="2800" b="1" dirty="0" err="1"/>
              <a:t>desjudicialização</a:t>
            </a:r>
            <a:r>
              <a:rPr lang="pt-BR" sz="2800" b="1" dirty="0"/>
              <a:t> e de enfrentamento do estoque de processos de execução fiscal, até 31/12/2017.</a:t>
            </a:r>
            <a:endParaRPr lang="pt-BR" sz="2800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F5D87A1-2E4F-4031-BDE1-684113D7F8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178211"/>
              </p:ext>
            </p:extLst>
          </p:nvPr>
        </p:nvGraphicFramePr>
        <p:xfrm>
          <a:off x="2938355" y="2258565"/>
          <a:ext cx="6390005" cy="2184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87425">
                  <a:extLst>
                    <a:ext uri="{9D8B030D-6E8A-4147-A177-3AD203B41FA5}">
                      <a16:colId xmlns:a16="http://schemas.microsoft.com/office/drawing/2014/main" val="3574321817"/>
                    </a:ext>
                  </a:extLst>
                </a:gridCol>
                <a:gridCol w="5402580">
                  <a:extLst>
                    <a:ext uri="{9D8B030D-6E8A-4147-A177-3AD203B41FA5}">
                      <a16:colId xmlns:a16="http://schemas.microsoft.com/office/drawing/2014/main" val="2752674859"/>
                    </a:ext>
                  </a:extLst>
                </a:gridCol>
              </a:tblGrid>
              <a:tr h="356870">
                <a:tc>
                  <a:txBody>
                    <a:bodyPr/>
                    <a:lstStyle/>
                    <a:p>
                      <a:pPr marL="87630" marR="88265" algn="just"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Iniciativa 1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35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Realizar pelo menos um mutirão de conciliação das execuções fiscais e extrajudiciais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08184145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87630" marR="88265"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Iniciativa 2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350" algn="just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Estimular o protesto de título nas execuções fiscais ajuizadas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10283868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marL="87630" marR="88265" algn="just"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Iniciativa 3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35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Disponibilizar, trimestralmente, no site do Tribunal as receitas recuperadas provenientes das execuções fiscais, até 31/12/2017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2407497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marL="87630" marR="88265" algn="just"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Iniciativa 4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35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Construir</a:t>
                      </a:r>
                      <a:r>
                        <a:rPr lang="pt-BR" sz="1200" spc="-60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plano</a:t>
                      </a:r>
                      <a:r>
                        <a:rPr lang="pt-BR" sz="1200" spc="-6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de</a:t>
                      </a:r>
                      <a:r>
                        <a:rPr lang="pt-BR" sz="1200" spc="-5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comunicação</a:t>
                      </a:r>
                      <a:r>
                        <a:rPr lang="pt-BR" sz="1200" spc="-5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para</a:t>
                      </a:r>
                      <a:r>
                        <a:rPr lang="pt-BR" sz="1200" spc="-6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divulgar</a:t>
                      </a:r>
                      <a:r>
                        <a:rPr lang="pt-BR" sz="1200" spc="-50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à</a:t>
                      </a:r>
                      <a:r>
                        <a:rPr lang="pt-BR" sz="1200" spc="-5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sociedade</a:t>
                      </a:r>
                      <a:r>
                        <a:rPr lang="pt-BR" sz="1200" spc="-5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todos</a:t>
                      </a:r>
                      <a:r>
                        <a:rPr lang="pt-BR" sz="1200" spc="-70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os</a:t>
                      </a:r>
                      <a:r>
                        <a:rPr lang="pt-BR" sz="1200" spc="-70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benefícios e atividades da</a:t>
                      </a:r>
                      <a:r>
                        <a:rPr lang="pt-BR" sz="1200" spc="-15">
                          <a:effectLst/>
                        </a:rPr>
                        <a:t> </a:t>
                      </a:r>
                      <a:r>
                        <a:rPr lang="pt-BR" sz="1200">
                          <a:effectLst/>
                        </a:rPr>
                        <a:t>meta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9674314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42545" algn="just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pt-BR" sz="11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marL="87630" marR="88265"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Iniciativa 5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15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Reduzir o ajuizamento de ações para cobrança de débitos de pequeno valor pelos Estados e Municípios, utilizando-se de formas alternativas de cobrança, como</a:t>
                      </a:r>
                      <a:r>
                        <a:rPr lang="pt-BR" sz="1200" spc="-4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o</a:t>
                      </a:r>
                      <a:r>
                        <a:rPr lang="pt-BR" sz="1200" spc="-4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protesto</a:t>
                      </a:r>
                      <a:r>
                        <a:rPr lang="pt-BR" sz="1200" spc="-4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extrajudicial,</a:t>
                      </a:r>
                      <a:r>
                        <a:rPr lang="pt-BR" sz="1200" spc="-3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diante</a:t>
                      </a:r>
                      <a:r>
                        <a:rPr lang="pt-BR" sz="1200" spc="-3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do</a:t>
                      </a:r>
                      <a:r>
                        <a:rPr lang="pt-BR" sz="1200" spc="-3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custo</a:t>
                      </a:r>
                      <a:r>
                        <a:rPr lang="pt-BR" sz="1200" spc="-4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do</a:t>
                      </a:r>
                      <a:r>
                        <a:rPr lang="pt-BR" sz="1200" spc="-4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trâmite</a:t>
                      </a:r>
                      <a:r>
                        <a:rPr lang="pt-BR" sz="1200" spc="-4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das</a:t>
                      </a:r>
                      <a:r>
                        <a:rPr lang="pt-BR" sz="1200" spc="-4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execuções</a:t>
                      </a:r>
                      <a:r>
                        <a:rPr lang="pt-BR" sz="1200" spc="-4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fiscais</a:t>
                      </a:r>
                      <a:endParaRPr lang="pt-B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05353848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89FDD32-8171-451F-8F83-F281ADB14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16001"/>
              </p:ext>
            </p:extLst>
          </p:nvPr>
        </p:nvGraphicFramePr>
        <p:xfrm>
          <a:off x="2938355" y="4442965"/>
          <a:ext cx="6390005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87425">
                  <a:extLst>
                    <a:ext uri="{9D8B030D-6E8A-4147-A177-3AD203B41FA5}">
                      <a16:colId xmlns:a16="http://schemas.microsoft.com/office/drawing/2014/main" val="1610685837"/>
                    </a:ext>
                  </a:extLst>
                </a:gridCol>
                <a:gridCol w="5402580">
                  <a:extLst>
                    <a:ext uri="{9D8B030D-6E8A-4147-A177-3AD203B41FA5}">
                      <a16:colId xmlns:a16="http://schemas.microsoft.com/office/drawing/2014/main" val="664824824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 marL="4254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marL="42545" algn="just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pt-BR" sz="11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marL="87630" marR="88265"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Iniciativa</a:t>
                      </a:r>
                      <a:r>
                        <a:rPr lang="en-US" sz="1200" dirty="0">
                          <a:effectLst/>
                        </a:rPr>
                        <a:t> 6</a:t>
                      </a:r>
                      <a:endParaRPr lang="pt-B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223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Criar</a:t>
                      </a:r>
                      <a:r>
                        <a:rPr lang="pt-BR" sz="1200" spc="-3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uma</a:t>
                      </a:r>
                      <a:r>
                        <a:rPr lang="pt-BR" sz="1200" spc="-3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ferramenta</a:t>
                      </a:r>
                      <a:r>
                        <a:rPr lang="pt-BR" sz="1200" spc="-3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de</a:t>
                      </a:r>
                      <a:r>
                        <a:rPr lang="pt-BR" sz="1200" spc="-2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alcance</a:t>
                      </a:r>
                      <a:r>
                        <a:rPr lang="pt-BR" sz="1200" spc="-3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nacional</a:t>
                      </a:r>
                      <a:r>
                        <a:rPr lang="pt-BR" sz="1200" spc="-4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e</a:t>
                      </a:r>
                      <a:r>
                        <a:rPr lang="pt-BR" sz="1200" spc="-3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que</a:t>
                      </a:r>
                      <a:r>
                        <a:rPr lang="pt-BR" sz="1200" spc="-2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permita</a:t>
                      </a:r>
                      <a:r>
                        <a:rPr lang="pt-BR" sz="1200" spc="-2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dar</a:t>
                      </a:r>
                      <a:r>
                        <a:rPr lang="pt-BR" sz="1200" spc="-3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maior</a:t>
                      </a:r>
                      <a:r>
                        <a:rPr lang="pt-BR" sz="1200" spc="-4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eficiência</a:t>
                      </a:r>
                      <a:r>
                        <a:rPr lang="pt-BR" sz="1200" spc="-35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e facilidade na operacionalidade à decretação de indisponibilidade de bens, prevista no art. 185-A do Código Tributário Nacional, como é o caso do Cadastro Nacional de Condenados por Ato de Improbidade Administrativa e por Ato que Implique Inelegibilidade</a:t>
                      </a:r>
                      <a:r>
                        <a:rPr lang="pt-BR" sz="1200" spc="-70" dirty="0">
                          <a:effectLst/>
                        </a:rPr>
                        <a:t> </a:t>
                      </a:r>
                      <a:r>
                        <a:rPr lang="pt-BR" sz="1200" dirty="0">
                          <a:effectLst/>
                        </a:rPr>
                        <a:t>(CNCIAI)</a:t>
                      </a:r>
                      <a:endParaRPr lang="pt-B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0266945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42545" algn="just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pt-BR" sz="11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marL="87630" marR="88265"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Iniciativa 7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223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Disponibilizar, na etapa inicial da execução fiscal, as informações dos executados junto ao SERASAJUD, como meio coercitivo ao adimplemento da dívida</a:t>
                      </a:r>
                      <a:endParaRPr lang="pt-B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972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2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BE46127-4206-403C-9DC2-6DCC4EEAA3F2}"/>
              </a:ext>
            </a:extLst>
          </p:cNvPr>
          <p:cNvSpPr txBox="1"/>
          <p:nvPr/>
        </p:nvSpPr>
        <p:spPr>
          <a:xfrm>
            <a:off x="529839" y="1815882"/>
            <a:ext cx="1129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Tese fixada pelo Plenário do Supremo Tribunal Federal ao julgar a ADI 5.135, que versava sobre o parágrafo único do artigo 1º da Lei 9.492/1997, que foi acrescentado pelo artigo 25 da Lei 12.767/2012 para incluir as </a:t>
            </a:r>
            <a:r>
              <a:rPr lang="pt-BR" sz="1200" dirty="0" err="1"/>
              <a:t>CDAs</a:t>
            </a:r>
            <a:r>
              <a:rPr lang="pt-BR" sz="1200" dirty="0"/>
              <a:t> no rol dos títulos sujeitos a protesto.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791FA90-03D8-43A8-B5F5-DAE1909FFD72}"/>
              </a:ext>
            </a:extLst>
          </p:cNvPr>
          <p:cNvSpPr txBox="1"/>
          <p:nvPr/>
        </p:nvSpPr>
        <p:spPr>
          <a:xfrm>
            <a:off x="94004" y="0"/>
            <a:ext cx="117333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“O protesto das certidões de dívida ativa constitui mecanismo constitucional e legítimo por não restringir de forma desproporcional quaisquer direitos fundamentais garantidos aos contribuintes e, assim, não constituir sanção política”.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9680682-DB2C-4E94-A5FE-1D689F3673B5}"/>
              </a:ext>
            </a:extLst>
          </p:cNvPr>
          <p:cNvSpPr txBox="1"/>
          <p:nvPr/>
        </p:nvSpPr>
        <p:spPr>
          <a:xfrm>
            <a:off x="94004" y="3736529"/>
            <a:ext cx="117333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Art. 14.</a:t>
            </a:r>
            <a:r>
              <a:rPr lang="pt-BR" sz="2000" b="1" dirty="0"/>
              <a:t> </a:t>
            </a:r>
            <a:r>
              <a:rPr lang="pt-BR" sz="2000" dirty="0"/>
              <a:t>A concessão ou ampliação de incentivo ou benefício de natureza tributária da qual decorra renúncia de receita deverá estar acompanhada de estimativa do impacto orçamentário-financeiro no exercício em que deva iniciar sua vigência e nos dois seguintes, atender ao disposto na lei de diretrizes orçamentárias e a pelo menos uma das seguintes condições: </a:t>
            </a:r>
          </a:p>
          <a:p>
            <a:r>
              <a:rPr lang="pt-BR" sz="2000" dirty="0"/>
              <a:t>§ 3</a:t>
            </a:r>
            <a:r>
              <a:rPr lang="pt-BR" sz="2000" u="sng" baseline="30000" dirty="0"/>
              <a:t>o</a:t>
            </a:r>
            <a:r>
              <a:rPr lang="pt-BR" sz="2000" dirty="0"/>
              <a:t> O disposto neste artigo não se aplica:</a:t>
            </a:r>
          </a:p>
          <a:p>
            <a:r>
              <a:rPr lang="pt-BR" sz="2000" dirty="0"/>
              <a:t>II - ao cancelamento de débito cujo montante seja inferior ao dos respectivos custos de cobrança.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2C3AC5E-01B2-4E8D-BDE0-04AC2855FD46}"/>
              </a:ext>
            </a:extLst>
          </p:cNvPr>
          <p:cNvSpPr txBox="1"/>
          <p:nvPr/>
        </p:nvSpPr>
        <p:spPr>
          <a:xfrm>
            <a:off x="94003" y="3090198"/>
            <a:ext cx="6768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/>
              <a:t>Lei Complementar nº 101/2000</a:t>
            </a:r>
          </a:p>
        </p:txBody>
      </p:sp>
    </p:spTree>
    <p:extLst>
      <p:ext uri="{BB962C8B-B14F-4D97-AF65-F5344CB8AC3E}">
        <p14:creationId xmlns:p14="http://schemas.microsoft.com/office/powerpoint/2010/main" val="98244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CA1BBD6-C51C-49F3-A053-05C12BF8B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325" y="290557"/>
            <a:ext cx="5949534" cy="2996849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0E76936-19AE-4D3F-A621-4972E066B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101095"/>
              </p:ext>
            </p:extLst>
          </p:nvPr>
        </p:nvGraphicFramePr>
        <p:xfrm>
          <a:off x="3042325" y="3435411"/>
          <a:ext cx="5945279" cy="2927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122">
                  <a:extLst>
                    <a:ext uri="{9D8B030D-6E8A-4147-A177-3AD203B41FA5}">
                      <a16:colId xmlns:a16="http://schemas.microsoft.com/office/drawing/2014/main" val="4072465932"/>
                    </a:ext>
                  </a:extLst>
                </a:gridCol>
                <a:gridCol w="1423122">
                  <a:extLst>
                    <a:ext uri="{9D8B030D-6E8A-4147-A177-3AD203B41FA5}">
                      <a16:colId xmlns:a16="http://schemas.microsoft.com/office/drawing/2014/main" val="2628320022"/>
                    </a:ext>
                  </a:extLst>
                </a:gridCol>
                <a:gridCol w="1423122">
                  <a:extLst>
                    <a:ext uri="{9D8B030D-6E8A-4147-A177-3AD203B41FA5}">
                      <a16:colId xmlns:a16="http://schemas.microsoft.com/office/drawing/2014/main" val="3893452100"/>
                    </a:ext>
                  </a:extLst>
                </a:gridCol>
                <a:gridCol w="1423122">
                  <a:extLst>
                    <a:ext uri="{9D8B030D-6E8A-4147-A177-3AD203B41FA5}">
                      <a16:colId xmlns:a16="http://schemas.microsoft.com/office/drawing/2014/main" val="979708692"/>
                    </a:ext>
                  </a:extLst>
                </a:gridCol>
                <a:gridCol w="252791">
                  <a:extLst>
                    <a:ext uri="{9D8B030D-6E8A-4147-A177-3AD203B41FA5}">
                      <a16:colId xmlns:a16="http://schemas.microsoft.com/office/drawing/2014/main" val="3265888136"/>
                    </a:ext>
                  </a:extLst>
                </a:gridCol>
              </a:tblGrid>
              <a:tr h="1597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TRIBUNAL DE JUSTIÇA DO ESTADO DE MINAS GERAIS</a:t>
                      </a:r>
                      <a:endParaRPr lang="pt-BR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1128754332"/>
                  </a:ext>
                </a:extLst>
              </a:tr>
              <a:tr h="1597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CORREGEDORIA GERAL DE JUSTIÇA</a:t>
                      </a:r>
                      <a:endParaRPr lang="pt-BR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657871902"/>
                  </a:ext>
                </a:extLst>
              </a:tr>
              <a:tr h="159724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ASSESSORIA TÉCNICO-JURÍDICA DOS JUÍZES AUXILIARES DA CORREGEDORIA</a:t>
                      </a:r>
                      <a:endParaRPr lang="pt-BR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4188147981"/>
                  </a:ext>
                </a:extLst>
              </a:tr>
              <a:tr h="148534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2863115137"/>
                  </a:ext>
                </a:extLst>
              </a:tr>
              <a:tr h="148534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EVOLUÇÃO - EXECUÇÕES FISCAIS MUNICIPAIS - ITABIRA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1153798887"/>
                  </a:ext>
                </a:extLst>
              </a:tr>
              <a:tr h="148534">
                <a:tc>
                  <a:txBody>
                    <a:bodyPr/>
                    <a:lstStyle/>
                    <a:p>
                      <a:pPr algn="l" fontAlgn="b"/>
                      <a:endParaRPr lang="pt-BR" sz="700" b="0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2727667214"/>
                  </a:ext>
                </a:extLst>
              </a:tr>
              <a:tr h="163068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SOMENTE ITABIRA</a:t>
                      </a:r>
                      <a:endParaRPr lang="pt-BR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2989417063"/>
                  </a:ext>
                </a:extLst>
              </a:tr>
              <a:tr h="158272"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EXECUÇÕES FISCAIS MUNICIPAIS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978022724"/>
                  </a:ext>
                </a:extLst>
              </a:tr>
              <a:tr h="153476"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Distribuições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Acervo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Baixas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3460432492"/>
                  </a:ext>
                </a:extLst>
              </a:tr>
              <a:tr h="211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2013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1.909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9.699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1.119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2139522363"/>
                  </a:ext>
                </a:extLst>
              </a:tr>
              <a:tr h="211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2014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833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8.252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2.282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2230704950"/>
                  </a:ext>
                </a:extLst>
              </a:tr>
              <a:tr h="211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2015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63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2.343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5.943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1820651340"/>
                  </a:ext>
                </a:extLst>
              </a:tr>
              <a:tr h="211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2016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1.824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526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1181572952"/>
                  </a:ext>
                </a:extLst>
              </a:tr>
              <a:tr h="1918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2017 (*)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1.689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156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01" marR="8601" marT="8601" marB="41287" anchor="b"/>
                </a:tc>
                <a:extLst>
                  <a:ext uri="{0D108BD9-81ED-4DB2-BD59-A6C34878D82A}">
                    <a16:rowId xmlns:a16="http://schemas.microsoft.com/office/drawing/2014/main" val="871184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206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469512"/>
              </p:ext>
            </p:extLst>
          </p:nvPr>
        </p:nvGraphicFramePr>
        <p:xfrm>
          <a:off x="2673499" y="287730"/>
          <a:ext cx="5880844" cy="294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AA0515F-0F62-4524-8849-3B07E79C4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22280"/>
              </p:ext>
            </p:extLst>
          </p:nvPr>
        </p:nvGraphicFramePr>
        <p:xfrm>
          <a:off x="2673499" y="3426863"/>
          <a:ext cx="5880844" cy="3085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7698">
                  <a:extLst>
                    <a:ext uri="{9D8B030D-6E8A-4147-A177-3AD203B41FA5}">
                      <a16:colId xmlns:a16="http://schemas.microsoft.com/office/drawing/2014/main" val="1604930796"/>
                    </a:ext>
                  </a:extLst>
                </a:gridCol>
                <a:gridCol w="1407698">
                  <a:extLst>
                    <a:ext uri="{9D8B030D-6E8A-4147-A177-3AD203B41FA5}">
                      <a16:colId xmlns:a16="http://schemas.microsoft.com/office/drawing/2014/main" val="2260253584"/>
                    </a:ext>
                  </a:extLst>
                </a:gridCol>
                <a:gridCol w="1407698">
                  <a:extLst>
                    <a:ext uri="{9D8B030D-6E8A-4147-A177-3AD203B41FA5}">
                      <a16:colId xmlns:a16="http://schemas.microsoft.com/office/drawing/2014/main" val="2726479407"/>
                    </a:ext>
                  </a:extLst>
                </a:gridCol>
                <a:gridCol w="1407698">
                  <a:extLst>
                    <a:ext uri="{9D8B030D-6E8A-4147-A177-3AD203B41FA5}">
                      <a16:colId xmlns:a16="http://schemas.microsoft.com/office/drawing/2014/main" val="3590955042"/>
                    </a:ext>
                  </a:extLst>
                </a:gridCol>
                <a:gridCol w="250052">
                  <a:extLst>
                    <a:ext uri="{9D8B030D-6E8A-4147-A177-3AD203B41FA5}">
                      <a16:colId xmlns:a16="http://schemas.microsoft.com/office/drawing/2014/main" val="1660085848"/>
                    </a:ext>
                  </a:extLst>
                </a:gridCol>
              </a:tblGrid>
              <a:tr h="308944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SOMENTE UBERLÂNDIA</a:t>
                      </a:r>
                      <a:endParaRPr lang="pt-BR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651757"/>
                  </a:ext>
                </a:extLst>
              </a:tr>
              <a:tr h="299857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EXECUÇÕES FISCAIS MUNICIPAIS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60917775"/>
                  </a:ext>
                </a:extLst>
              </a:tr>
              <a:tr h="290771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Distribuições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Acervo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Baixas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13367978"/>
                  </a:ext>
                </a:extLst>
              </a:tr>
              <a:tr h="39981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8.196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84.751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5.014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37304370"/>
                  </a:ext>
                </a:extLst>
              </a:tr>
              <a:tr h="39981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13.319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90.391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7.702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64782526"/>
                  </a:ext>
                </a:extLst>
              </a:tr>
              <a:tr h="39981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10.056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84.470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16.013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3167931"/>
                  </a:ext>
                </a:extLst>
              </a:tr>
              <a:tr h="39981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4.731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68.468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20.761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933687269"/>
                  </a:ext>
                </a:extLst>
              </a:tr>
              <a:tr h="3634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2017 (*)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1.380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68.134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1.717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427806673"/>
                  </a:ext>
                </a:extLst>
              </a:tr>
              <a:tr h="2198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(*) Janeiro a Maio de 2017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973752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299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337987"/>
              </p:ext>
            </p:extLst>
          </p:nvPr>
        </p:nvGraphicFramePr>
        <p:xfrm>
          <a:off x="2692866" y="58875"/>
          <a:ext cx="5998289" cy="3086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356E6AE-CA81-4516-818A-1803F22F3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813244"/>
              </p:ext>
            </p:extLst>
          </p:nvPr>
        </p:nvGraphicFramePr>
        <p:xfrm>
          <a:off x="2692866" y="3145872"/>
          <a:ext cx="5998289" cy="3368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811">
                  <a:extLst>
                    <a:ext uri="{9D8B030D-6E8A-4147-A177-3AD203B41FA5}">
                      <a16:colId xmlns:a16="http://schemas.microsoft.com/office/drawing/2014/main" val="44648272"/>
                    </a:ext>
                  </a:extLst>
                </a:gridCol>
                <a:gridCol w="1435811">
                  <a:extLst>
                    <a:ext uri="{9D8B030D-6E8A-4147-A177-3AD203B41FA5}">
                      <a16:colId xmlns:a16="http://schemas.microsoft.com/office/drawing/2014/main" val="3422903826"/>
                    </a:ext>
                  </a:extLst>
                </a:gridCol>
                <a:gridCol w="1435811">
                  <a:extLst>
                    <a:ext uri="{9D8B030D-6E8A-4147-A177-3AD203B41FA5}">
                      <a16:colId xmlns:a16="http://schemas.microsoft.com/office/drawing/2014/main" val="340728724"/>
                    </a:ext>
                  </a:extLst>
                </a:gridCol>
                <a:gridCol w="1435811">
                  <a:extLst>
                    <a:ext uri="{9D8B030D-6E8A-4147-A177-3AD203B41FA5}">
                      <a16:colId xmlns:a16="http://schemas.microsoft.com/office/drawing/2014/main" val="953777323"/>
                    </a:ext>
                  </a:extLst>
                </a:gridCol>
                <a:gridCol w="255045">
                  <a:extLst>
                    <a:ext uri="{9D8B030D-6E8A-4147-A177-3AD203B41FA5}">
                      <a16:colId xmlns:a16="http://schemas.microsoft.com/office/drawing/2014/main" val="3302203375"/>
                    </a:ext>
                  </a:extLst>
                </a:gridCol>
              </a:tblGrid>
              <a:tr h="239869">
                <a:tc>
                  <a:txBody>
                    <a:bodyPr/>
                    <a:lstStyle/>
                    <a:p>
                      <a:pPr algn="l" fontAlgn="b"/>
                      <a:endParaRPr lang="pt-BR" sz="800" b="0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92245867"/>
                  </a:ext>
                </a:extLst>
              </a:tr>
              <a:tr h="31367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SOMENTE BELO HORIZONTE</a:t>
                      </a:r>
                      <a:endParaRPr lang="pt-BR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381286978"/>
                  </a:ext>
                </a:extLst>
              </a:tr>
              <a:tr h="304449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EXECUÇÕES FISCAIS MUNICIPAIS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71081475"/>
                  </a:ext>
                </a:extLst>
              </a:tr>
              <a:tr h="295223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Distribuições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Acervo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Baixas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62276415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10.516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78.696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54.164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03516336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15.006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77.269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16.725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37651098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3.847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44.216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37.927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65998588"/>
                  </a:ext>
                </a:extLst>
              </a:tr>
              <a:tr h="4059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1.468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25.596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72.910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55286238"/>
                  </a:ext>
                </a:extLst>
              </a:tr>
              <a:tr h="369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2017 (*)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396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20.740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6.756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862793244"/>
                  </a:ext>
                </a:extLst>
              </a:tr>
              <a:tr h="2158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(*) Janeiro a Maio de 2017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53589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68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529239"/>
              </p:ext>
            </p:extLst>
          </p:nvPr>
        </p:nvGraphicFramePr>
        <p:xfrm>
          <a:off x="2710168" y="142764"/>
          <a:ext cx="6134100" cy="3162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954ACE4-F891-454A-AB99-70967F817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15306"/>
              </p:ext>
            </p:extLst>
          </p:nvPr>
        </p:nvGraphicFramePr>
        <p:xfrm>
          <a:off x="2710168" y="3305261"/>
          <a:ext cx="6134100" cy="3223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50229023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0020457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6743320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9994200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7402103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TODAS AS COMARCAS DO ESTADO</a:t>
                      </a:r>
                      <a:endParaRPr lang="pt-BR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5646357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EXECUÇÕES FISCAIS MUNICIPAIS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9094398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Distribuições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Acervo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Baixas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05109165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115.672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604.428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107.551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94175666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107.231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623.564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89.826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972619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64.428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538.426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153.365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83156241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54.625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473.492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179.994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2954525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2017 (*)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15.317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447.059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44.832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2571656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(*) Janeiro a Maio de 2017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536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94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D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000357"/>
              </p:ext>
            </p:extLst>
          </p:nvPr>
        </p:nvGraphicFramePr>
        <p:xfrm>
          <a:off x="180407" y="155480"/>
          <a:ext cx="4358038" cy="255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68823"/>
              </p:ext>
            </p:extLst>
          </p:nvPr>
        </p:nvGraphicFramePr>
        <p:xfrm>
          <a:off x="180407" y="3470180"/>
          <a:ext cx="4358038" cy="255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222340"/>
              </p:ext>
            </p:extLst>
          </p:nvPr>
        </p:nvGraphicFramePr>
        <p:xfrm>
          <a:off x="4538445" y="178069"/>
          <a:ext cx="4358038" cy="255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D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720287"/>
              </p:ext>
            </p:extLst>
          </p:nvPr>
        </p:nvGraphicFramePr>
        <p:xfrm>
          <a:off x="4538445" y="3447591"/>
          <a:ext cx="4358038" cy="255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6D6B5B22-FB80-4ABB-8E70-6DEA69A402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72767"/>
              </p:ext>
            </p:extLst>
          </p:nvPr>
        </p:nvGraphicFramePr>
        <p:xfrm>
          <a:off x="9450372" y="864464"/>
          <a:ext cx="2193547" cy="46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Worksheet" r:id="rId7" imgW="2552652" imgH="5419867" progId="Excel.Sheet.12">
                  <p:embed/>
                </p:oleObj>
              </mc:Choice>
              <mc:Fallback>
                <p:oleObj name="Worksheet" r:id="rId7" imgW="2552652" imgH="54198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50372" y="864464"/>
                        <a:ext cx="2193547" cy="46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881C6350-B753-4E51-BD83-FD6D32910437}"/>
              </a:ext>
            </a:extLst>
          </p:cNvPr>
          <p:cNvSpPr txBox="1"/>
          <p:nvPr/>
        </p:nvSpPr>
        <p:spPr>
          <a:xfrm>
            <a:off x="9450372" y="5398548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Fonte: SIJUD/TJMG</a:t>
            </a:r>
          </a:p>
        </p:txBody>
      </p:sp>
    </p:spTree>
    <p:extLst>
      <p:ext uri="{BB962C8B-B14F-4D97-AF65-F5344CB8AC3E}">
        <p14:creationId xmlns:p14="http://schemas.microsoft.com/office/powerpoint/2010/main" val="3935470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49</TotalTime>
  <Words>488</Words>
  <Application>Microsoft Office PowerPoint</Application>
  <PresentationFormat>Widescreen</PresentationFormat>
  <Paragraphs>142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Rockwell</vt:lpstr>
      <vt:lpstr>Rockwell Condensed</vt:lpstr>
      <vt:lpstr>Times New Roman</vt:lpstr>
      <vt:lpstr>Wingdings</vt:lpstr>
      <vt:lpstr>Tipo de Madeira</vt:lpstr>
      <vt:lpstr>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HOME</dc:creator>
  <cp:lastModifiedBy>HOME</cp:lastModifiedBy>
  <cp:revision>6</cp:revision>
  <dcterms:created xsi:type="dcterms:W3CDTF">2017-06-27T23:21:07Z</dcterms:created>
  <dcterms:modified xsi:type="dcterms:W3CDTF">2017-06-28T00:25:29Z</dcterms:modified>
</cp:coreProperties>
</file>